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sldIdLst>
    <p:sldId id="256" r:id="rId2"/>
    <p:sldId id="315" r:id="rId3"/>
    <p:sldId id="318" r:id="rId4"/>
    <p:sldId id="319" r:id="rId5"/>
    <p:sldId id="320" r:id="rId6"/>
    <p:sldId id="321" r:id="rId7"/>
    <p:sldId id="322" r:id="rId8"/>
    <p:sldId id="323" r:id="rId9"/>
    <p:sldId id="326" r:id="rId10"/>
    <p:sldId id="325" r:id="rId11"/>
    <p:sldId id="300" r:id="rId12"/>
  </p:sldIdLst>
  <p:sldSz cx="9144000" cy="6858000" type="screen4x3"/>
  <p:notesSz cx="6797675" cy="9926638"/>
  <p:embeddedFontLst>
    <p:embeddedFont>
      <p:font typeface="Calibri Light" panose="020F0302020204030204" pitchFamily="34" charset="0"/>
      <p:regular r:id="rId14"/>
      <p: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FF"/>
    <a:srgbClr val="CDDEFF"/>
    <a:srgbClr val="D1F3FF"/>
    <a:srgbClr val="65D7FF"/>
    <a:srgbClr val="FFFFAF"/>
    <a:srgbClr val="00339A"/>
    <a:srgbClr val="0040C0"/>
    <a:srgbClr val="0046D2"/>
    <a:srgbClr val="005EA4"/>
    <a:srgbClr val="005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47" autoAdjust="0"/>
    <p:restoredTop sz="94343" autoAdjust="0"/>
  </p:normalViewPr>
  <p:slideViewPr>
    <p:cSldViewPr snapToGrid="0">
      <p:cViewPr varScale="1">
        <p:scale>
          <a:sx n="105" d="100"/>
          <a:sy n="105" d="100"/>
        </p:scale>
        <p:origin x="3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061E-E822-4326-9099-CC489F46169F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DDF7A-915A-4B62-A073-B81EF7FB9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4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5EC11-B83B-4E03-BC78-290C6BE044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0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9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0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4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1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7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0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6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1476-3873-4E45-B1D3-6061D514FCF1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6DB7-04A5-4994-AB6D-C6E14ADE2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3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7" y="110418"/>
            <a:ext cx="811593" cy="811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3767" cy="948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33" y="163405"/>
            <a:ext cx="485972" cy="795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78" y="82436"/>
            <a:ext cx="1185863" cy="8293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H="1"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71000">
                <a:schemeClr val="accent1">
                  <a:shade val="67500"/>
                  <a:satMod val="115000"/>
                </a:schemeClr>
              </a:gs>
              <a:gs pos="9000">
                <a:schemeClr val="accent1">
                  <a:shade val="100000"/>
                  <a:satMod val="115000"/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83767" y="1475598"/>
            <a:ext cx="7010039" cy="2018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3767206" y="1550902"/>
            <a:ext cx="4537787" cy="3444198"/>
            <a:chOff x="1792624" y="1358851"/>
            <a:chExt cx="4833885" cy="401059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212" y="1404860"/>
              <a:ext cx="4724297" cy="3875258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1792624" y="1358851"/>
              <a:ext cx="4833885" cy="401059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flipV="1">
            <a:off x="496125" y="4469086"/>
            <a:ext cx="8291761" cy="296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2342" y="2133933"/>
            <a:ext cx="6829728" cy="2030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sz="2100" b="1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1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творческого потенциала педагогов в условиях подготовки и проведения конкурса профессионального мастерства</a:t>
            </a:r>
            <a:endParaRPr lang="ru-RU" sz="2100" b="1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342" y="5005086"/>
            <a:ext cx="82917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Баютова</a:t>
            </a:r>
            <a:r>
              <a:rPr lang="ru-RU" sz="14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Олеся Евгеньевна, </a:t>
            </a:r>
          </a:p>
          <a:p>
            <a:r>
              <a:rPr lang="ru-RU" sz="14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научно-методического центра</a:t>
            </a:r>
          </a:p>
          <a:p>
            <a:r>
              <a:rPr lang="ru-RU" sz="14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МАУ ДО «Детско-юношеский центр «Орион»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4239" y="102958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36398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" y="0"/>
            <a:ext cx="583767" cy="8609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42610"/>
            <a:ext cx="9144000" cy="3320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8" y="55929"/>
            <a:ext cx="746687" cy="7466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3" y="97917"/>
            <a:ext cx="447107" cy="731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2" y="33113"/>
            <a:ext cx="1091024" cy="763029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331870" y="923152"/>
            <a:ext cx="480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5095" y="11613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71000">
                <a:schemeClr val="accent1">
                  <a:shade val="67500"/>
                  <a:satMod val="115000"/>
                </a:schemeClr>
              </a:gs>
              <a:gs pos="9000">
                <a:schemeClr val="accent1">
                  <a:shade val="100000"/>
                  <a:satMod val="115000"/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Прямоугольник 47"/>
          <p:cNvSpPr/>
          <p:nvPr/>
        </p:nvSpPr>
        <p:spPr>
          <a:xfrm>
            <a:off x="194951" y="913474"/>
            <a:ext cx="4040711" cy="99866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ПРОФЕССИОНАЛЬНОГО МАСТЕРСТВА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«ПЕДАГОГИЧЕСКИЕ ТАЛАНТЫ ЦЕНТРА»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7338" y="2321450"/>
            <a:ext cx="4286290" cy="3544520"/>
            <a:chOff x="414602" y="2488967"/>
            <a:chExt cx="4553158" cy="3976382"/>
          </a:xfrm>
        </p:grpSpPr>
        <p:sp>
          <p:nvSpPr>
            <p:cNvPr id="15" name="Овал 14"/>
            <p:cNvSpPr/>
            <p:nvPr/>
          </p:nvSpPr>
          <p:spPr>
            <a:xfrm>
              <a:off x="505673" y="4493516"/>
              <a:ext cx="1979853" cy="1954254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rgbClr val="F6F9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987906" y="4511095"/>
              <a:ext cx="1979853" cy="1954254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rgbClr val="F6F9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810914" y="2488967"/>
              <a:ext cx="1979853" cy="1954254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rgbClr val="F6F9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483685" y="3515328"/>
              <a:ext cx="2738565" cy="2703156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rgbClr val="F6F9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89452" y="4613952"/>
              <a:ext cx="1771452" cy="174854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4A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14602" y="5180622"/>
              <a:ext cx="2069251" cy="51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Открытые </a:t>
              </a:r>
            </a:p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занятия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845187" y="2546899"/>
              <a:ext cx="1771452" cy="174854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05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78911" y="2907125"/>
              <a:ext cx="1960720" cy="1139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Педагогическое кредо, </a:t>
              </a:r>
            </a:p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послание педагогическому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сообшеству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135925" y="4613952"/>
              <a:ext cx="1771452" cy="174854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090877" y="5260054"/>
              <a:ext cx="1876883" cy="310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Мастер-классы</a:t>
              </a:r>
            </a:p>
          </p:txBody>
        </p:sp>
        <p:cxnSp>
          <p:nvCxnSpPr>
            <p:cNvPr id="29" name="Прямая со стрелкой 28"/>
            <p:cNvCxnSpPr>
              <a:stCxn id="25" idx="3"/>
            </p:cNvCxnSpPr>
            <p:nvPr/>
          </p:nvCxnSpPr>
          <p:spPr>
            <a:xfrm flipH="1">
              <a:off x="1761410" y="4039377"/>
              <a:ext cx="343201" cy="634195"/>
            </a:xfrm>
            <a:prstGeom prst="straightConnector1">
              <a:avLst/>
            </a:prstGeom>
            <a:solidFill>
              <a:schemeClr val="bg1"/>
            </a:solidFill>
            <a:ln w="76200">
              <a:solidFill>
                <a:srgbClr val="5059A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Прямая со стрелкой 29"/>
            <p:cNvCxnSpPr>
              <a:stCxn id="19" idx="6"/>
              <a:endCxn id="27" idx="2"/>
            </p:cNvCxnSpPr>
            <p:nvPr/>
          </p:nvCxnSpPr>
          <p:spPr>
            <a:xfrm>
              <a:off x="2360904" y="5488226"/>
              <a:ext cx="775021" cy="0"/>
            </a:xfrm>
            <a:prstGeom prst="straightConnector1">
              <a:avLst/>
            </a:prstGeom>
            <a:solidFill>
              <a:schemeClr val="bg1"/>
            </a:solidFill>
            <a:ln w="76200">
              <a:solidFill>
                <a:srgbClr val="14A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4316036" y="1295688"/>
            <a:ext cx="4648357" cy="789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конкурс 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профессионального мастерства работников сферы дополнительного образования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«СЕРДЦЕ ОТДАЮ ДЕТЯМ»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283755" y="2202462"/>
            <a:ext cx="4813301" cy="1054512"/>
            <a:chOff x="4330699" y="1822221"/>
            <a:chExt cx="4813301" cy="976693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60906" y="1832910"/>
              <a:ext cx="2272198" cy="2488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Колесникова Л.В.</a:t>
              </a:r>
              <a:endPara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330699" y="1832910"/>
              <a:ext cx="718974" cy="2306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2010</a:t>
              </a:r>
              <a:endPara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63321" y="2078527"/>
              <a:ext cx="2270375" cy="2374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Жуков В.В.</a:t>
              </a:r>
              <a:endPara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333699" y="1822221"/>
              <a:ext cx="1810301" cy="2351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ПОБЕДИТЕЛЬ</a:t>
              </a:r>
              <a:endPara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330699" y="2075420"/>
              <a:ext cx="718974" cy="2306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2015</a:t>
              </a:r>
              <a:endPara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063321" y="2322900"/>
              <a:ext cx="2270375" cy="2374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r>
                <a:rPr lang="ru-RU" sz="14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Валеева И.С.</a:t>
              </a:r>
              <a:endPara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330699" y="2319793"/>
              <a:ext cx="718974" cy="2306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2016</a:t>
              </a:r>
              <a:endPara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330699" y="2558214"/>
              <a:ext cx="718974" cy="23064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2017</a:t>
              </a:r>
              <a:endPara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333698" y="2309104"/>
              <a:ext cx="1810302" cy="2351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ПРИЗЁР</a:t>
              </a:r>
              <a:endPara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333696" y="2547525"/>
              <a:ext cx="1810303" cy="2351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ФИНАЛИСТ</a:t>
              </a:r>
              <a:endPara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060906" y="2558214"/>
              <a:ext cx="2272198" cy="2407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r>
                <a:rPr lang="ru-RU" sz="1400" b="1" dirty="0" err="1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Еремейченков</a:t>
              </a:r>
              <a:r>
                <a:rPr lang="ru-RU" sz="14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С.Ю.</a:t>
              </a:r>
              <a:endPara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7333699" y="2070874"/>
              <a:ext cx="1810301" cy="23519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ПОБЕДИТЕЛЬ</a:t>
              </a:r>
              <a:endPara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28" y="3887483"/>
            <a:ext cx="2066813" cy="240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21202" t="19272" r="483" b="-44"/>
          <a:stretch/>
        </p:blipFill>
        <p:spPr>
          <a:xfrm>
            <a:off x="7212372" y="4082243"/>
            <a:ext cx="1675135" cy="2591578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302836" y="3487967"/>
            <a:ext cx="718974" cy="2490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86160" y="3455923"/>
            <a:ext cx="2009863" cy="25393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ПОБЕДИТЕЛЬ МУНИЦИПАЛЬНОГО ЭТАПА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16654" y="3468462"/>
            <a:ext cx="2272198" cy="25987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дыгина А.С.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5342473" y="2776572"/>
            <a:ext cx="3625414" cy="3007943"/>
            <a:chOff x="1792624" y="1358851"/>
            <a:chExt cx="4833885" cy="4010591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212" y="1404860"/>
              <a:ext cx="4724297" cy="3875258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1792624" y="1358851"/>
              <a:ext cx="4833885" cy="401059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65" name="Прямая соединительная линия 64"/>
          <p:cNvCxnSpPr/>
          <p:nvPr/>
        </p:nvCxnSpPr>
        <p:spPr>
          <a:xfrm flipV="1">
            <a:off x="117566" y="5078365"/>
            <a:ext cx="8908868" cy="6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85" y="5125672"/>
            <a:ext cx="1185863" cy="82935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35" y="5160021"/>
            <a:ext cx="485972" cy="795007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3185618" y="5268983"/>
            <a:ext cx="350769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" y="5130600"/>
            <a:ext cx="811593" cy="811593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10774" y="2415785"/>
            <a:ext cx="8715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ГОТОВЫ К СОТРУДНИЧЕСТВУ</a:t>
            </a:r>
            <a:endParaRPr lang="en-US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169" y="3934294"/>
            <a:ext cx="604243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654000,Кемеровская область, </a:t>
            </a:r>
            <a:r>
              <a:rPr lang="ru-RU" sz="135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г.Новокузнецк</a:t>
            </a:r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ул.Кутузова,5А</a:t>
            </a:r>
            <a:b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 (факс): (3843) 74-86-97 приемная</a:t>
            </a:r>
            <a:b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5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почта: orionnvkz@mail.ru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34" y="1018715"/>
            <a:ext cx="1409483" cy="14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1914"/>
          <a:stretch/>
        </p:blipFill>
        <p:spPr>
          <a:xfrm>
            <a:off x="-725" y="3305459"/>
            <a:ext cx="5377397" cy="355254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919430" y="3455136"/>
            <a:ext cx="4117076" cy="2377167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выраженная потребность в постоянном саморазвитии, </a:t>
            </a:r>
            <a:r>
              <a:rPr lang="ru-RU" sz="1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самоактуализации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выхода на новый профессиональный уровень путем продуцирования новых концептуальных идей, замыслов, их реализации в инновационных проектах, программах дополнительного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" y="0"/>
            <a:ext cx="583767" cy="8609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875812"/>
            <a:ext cx="6489725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8" y="111915"/>
            <a:ext cx="746687" cy="7466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3" y="135241"/>
            <a:ext cx="447107" cy="731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2" y="70437"/>
            <a:ext cx="1091024" cy="763029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331870" y="923152"/>
            <a:ext cx="480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4287" y="1050566"/>
            <a:ext cx="4177583" cy="563630"/>
          </a:xfrm>
          <a:prstGeom prst="rect">
            <a:avLst/>
          </a:prstGeom>
          <a:solidFill>
            <a:srgbClr val="00206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ТВОРЧЕСКИЙ ПОТЕНЦИАЛ </a:t>
            </a:r>
          </a:p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ПЕДАГОГА ДОПОЛНИТЕЛЬНОГО ОБРАЗОВАНИЯ</a:t>
            </a:r>
            <a:endParaRPr lang="ru-RU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43078" y="1754375"/>
            <a:ext cx="4925818" cy="1410905"/>
          </a:xfrm>
          <a:prstGeom prst="roundRect">
            <a:avLst/>
          </a:prstGeom>
          <a:solidFill>
            <a:schemeClr val="lt1">
              <a:alpha val="0"/>
            </a:schemeClr>
          </a:solidFill>
          <a:ln w="57150">
            <a:solidFill>
              <a:schemeClr val="accent1">
                <a:lumMod val="60000"/>
                <a:lumOff val="40000"/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37661"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широком смысле - это интегративная характеристика личности, включающая установку на актуализацию его мотивационной и рефлексивной сфер деятельности;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5095" y="11613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</p:spTree>
    <p:extLst>
      <p:ext uri="{BB962C8B-B14F-4D97-AF65-F5344CB8AC3E}">
        <p14:creationId xmlns:p14="http://schemas.microsoft.com/office/powerpoint/2010/main" val="33012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25" y="1034439"/>
            <a:ext cx="9144725" cy="1214245"/>
          </a:xfrm>
          <a:prstGeom prst="rect">
            <a:avLst/>
          </a:prstGeom>
          <a:solidFill>
            <a:srgbClr val="D1F3FF"/>
          </a:solidFill>
          <a:ln>
            <a:solidFill>
              <a:srgbClr val="CD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" y="0"/>
            <a:ext cx="583767" cy="8609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42610"/>
            <a:ext cx="9144000" cy="3320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8" y="55929"/>
            <a:ext cx="746687" cy="7466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3" y="97917"/>
            <a:ext cx="447107" cy="731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2" y="33113"/>
            <a:ext cx="1091024" cy="763029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331870" y="923152"/>
            <a:ext cx="480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5095" y="11613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5599" y="1133460"/>
            <a:ext cx="4377259" cy="9954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2496" y="1133460"/>
            <a:ext cx="3573622" cy="9954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участие в конкурсах профессионального мастерства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677486" y="1133460"/>
            <a:ext cx="829200" cy="99548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4229891" y="1133460"/>
            <a:ext cx="831416" cy="99548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65339" y="2423410"/>
            <a:ext cx="2398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24282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 развития творческого </a:t>
            </a:r>
            <a:endParaRPr lang="ru-RU" sz="1400" b="1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 </a:t>
            </a:r>
            <a:r>
              <a:rPr lang="ru-RU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педагога дополнительного образования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746" t="35154" r="29478" b="6667"/>
          <a:stretch/>
        </p:blipFill>
        <p:spPr>
          <a:xfrm>
            <a:off x="6779958" y="2889914"/>
            <a:ext cx="1929637" cy="212081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0" y="3009658"/>
            <a:ext cx="1820728" cy="212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69"/>
          <a:stretch/>
        </p:blipFill>
        <p:spPr bwMode="auto">
          <a:xfrm>
            <a:off x="2553224" y="2592685"/>
            <a:ext cx="3772705" cy="212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9" name="Прямоугольник 28"/>
          <p:cNvSpPr/>
          <p:nvPr/>
        </p:nvSpPr>
        <p:spPr>
          <a:xfrm>
            <a:off x="0" y="5643755"/>
            <a:ext cx="9144725" cy="1214245"/>
          </a:xfrm>
          <a:prstGeom prst="rect">
            <a:avLst/>
          </a:prstGeom>
          <a:solidFill>
            <a:srgbClr val="D1F3FF"/>
          </a:solidFill>
          <a:ln>
            <a:solidFill>
              <a:srgbClr val="CDD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45599" y="5791204"/>
            <a:ext cx="4377259" cy="9954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2496" y="5791204"/>
            <a:ext cx="3573622" cy="9954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Творческий подход в работе педагога дополнительного образования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3677486" y="5791204"/>
            <a:ext cx="846246" cy="99548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26642" y="5832577"/>
            <a:ext cx="4172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преобразование </a:t>
            </a:r>
            <a:r>
              <a:rPr lang="ru-RU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существующего опыта, </a:t>
            </a:r>
            <a:r>
              <a:rPr lang="ru-RU" sz="1400" b="1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содержащиего</a:t>
            </a:r>
            <a:r>
              <a:rPr lang="ru-RU" sz="1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себе элементы творческого поиска, новизны, оригинальности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4174237" y="5791204"/>
            <a:ext cx="930354" cy="995480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" y="0"/>
            <a:ext cx="583767" cy="8609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42610"/>
            <a:ext cx="9144000" cy="3320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8" y="55929"/>
            <a:ext cx="746687" cy="7466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3" y="97917"/>
            <a:ext cx="447107" cy="731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2" y="33113"/>
            <a:ext cx="1091024" cy="763029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331870" y="923152"/>
            <a:ext cx="480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5095" y="11613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5339" y="2423410"/>
            <a:ext cx="2398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kumertau-archive.ru/images/news/2016-09/itog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4" y="2488472"/>
            <a:ext cx="3834931" cy="26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932844" y="1256858"/>
            <a:ext cx="3558137" cy="7068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КОМАНДНЫЙ ПОДХОД К ОРГАНИЗАЦИИ ПРОЦЕССА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17670" y="2588462"/>
            <a:ext cx="3203232" cy="706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ЧЕТКОЕ РАСПРЕДЕЛЕНИЕ ОБЯЗАННОСТЕЙ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825455" y="5133252"/>
            <a:ext cx="3558138" cy="7068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КОНКУРСАНТА НА КАЖДОМ ЭТАПЕ ПОДГОТОВКИ И УЧАСТИЯ В КОНКУРСЕ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17670" y="3860857"/>
            <a:ext cx="3203232" cy="70682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СЛАЖЕННОЕ ДЕЙСТВИЕ ВСЕХ ЧЛЕНОВ КОМАНДЫ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71000">
                <a:schemeClr val="accent1">
                  <a:shade val="67500"/>
                  <a:satMod val="115000"/>
                </a:schemeClr>
              </a:gs>
              <a:gs pos="9000">
                <a:schemeClr val="accent1">
                  <a:shade val="100000"/>
                  <a:satMod val="115000"/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2904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" y="0"/>
            <a:ext cx="583767" cy="8609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42610"/>
            <a:ext cx="9144000" cy="3320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8" y="55929"/>
            <a:ext cx="746687" cy="7466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3" y="97917"/>
            <a:ext cx="447107" cy="731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2" y="33113"/>
            <a:ext cx="1091024" cy="763029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331870" y="923152"/>
            <a:ext cx="480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5095" y="11613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5339" y="2423410"/>
            <a:ext cx="2398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71000">
                <a:schemeClr val="accent1">
                  <a:shade val="67500"/>
                  <a:satMod val="115000"/>
                </a:schemeClr>
              </a:gs>
              <a:gs pos="9000">
                <a:schemeClr val="accent1">
                  <a:shade val="100000"/>
                  <a:satMod val="115000"/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7" name="Группа 16"/>
          <p:cNvGrpSpPr/>
          <p:nvPr/>
        </p:nvGrpSpPr>
        <p:grpSpPr>
          <a:xfrm>
            <a:off x="1201041" y="1047712"/>
            <a:ext cx="6653655" cy="5627408"/>
            <a:chOff x="6856043" y="2510568"/>
            <a:chExt cx="5227184" cy="423108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856043" y="2510568"/>
              <a:ext cx="5227184" cy="423108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ПРОЕКТНЫЕ ОФИСЫ</a:t>
              </a:r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7103918" y="3164355"/>
              <a:ext cx="4693185" cy="2941504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71592" y="2560770"/>
              <a:ext cx="2492510" cy="192011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ru-RU"/>
              </a:defPPr>
              <a:lvl1pPr algn="ctr">
                <a:defRPr sz="1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ru-RU" b="0" dirty="0" smtClean="0"/>
                <a:t>Обновление содержания </a:t>
              </a:r>
              <a:r>
                <a:rPr lang="ru-RU" b="0" dirty="0"/>
                <a:t>методической работы, </a:t>
              </a:r>
              <a:r>
                <a:rPr lang="ru-RU" b="0" dirty="0" smtClean="0"/>
                <a:t>обеспечение повышения </a:t>
              </a:r>
              <a:r>
                <a:rPr lang="ru-RU" b="0" dirty="0"/>
                <a:t>эффективности работы с педагогическими кадрами,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6043" y="2560769"/>
              <a:ext cx="2649462" cy="192129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Непрерывное профессиональное саморазвития педагогов на основе использования разнообразных форм работы, в том числе </a:t>
              </a:r>
              <a:r>
                <a:rPr lang="ru-RU" sz="16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подготовки и проведения конкурсов профессионального мастерства</a:t>
              </a:r>
            </a:p>
            <a:p>
              <a:pPr algn="ctr"/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6043" y="4961961"/>
              <a:ext cx="2649462" cy="174748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 fontAlgn="t"/>
              <a:endPara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t"/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Научно-методическая </a:t>
              </a:r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поддержка организации внедрения профессионального стандарта «Педагог дополнительного образования</a:t>
              </a: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64283" y="4961961"/>
              <a:ext cx="2492509" cy="174748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19050"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 fontAlgn="t"/>
              <a:r>
                <a:rPr lang="ru-RU" sz="1600" b="1" dirty="0"/>
                <a:t> </a:t>
              </a:r>
              <a:endParaRPr lang="ru-RU" sz="1600" dirty="0"/>
            </a:p>
            <a:p>
              <a:pPr algn="ctr" fontAlgn="t"/>
              <a:endPara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t"/>
              <a:endPara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t"/>
              <a:endPara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t"/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Создание условий для адаптации и профессионального роста молодых и вновь прибывших педагогов </a:t>
              </a: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через </a:t>
              </a:r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реализацию механизмов </a:t>
              </a:r>
              <a:r>
                <a:rPr lang="ru-RU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наставничества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t"/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</a:t>
              </a:r>
            </a:p>
            <a:p>
              <a:pPr algn="ctr" fontAlgn="t"/>
              <a:r>
                <a:rPr lang="ru-RU" sz="1600" b="1" dirty="0"/>
                <a:t> </a:t>
              </a:r>
              <a:endParaRPr lang="ru-RU" sz="1600" dirty="0"/>
            </a:p>
            <a:p>
              <a:pPr algn="ctr" fontAlgn="t"/>
              <a:r>
                <a:rPr lang="ru-RU" sz="1600" b="1" dirty="0"/>
                <a:t> </a:t>
              </a:r>
              <a:endParaRPr lang="ru-RU" sz="16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987221" y="4541500"/>
              <a:ext cx="3168742" cy="277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 «СЛАГАЕМЫЕ УСПЕХА»</a:t>
              </a:r>
              <a:endPara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" y="0"/>
            <a:ext cx="583767" cy="8609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42610"/>
            <a:ext cx="9144000" cy="3320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8" y="55929"/>
            <a:ext cx="746687" cy="7466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3" y="97917"/>
            <a:ext cx="447107" cy="731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2" y="33113"/>
            <a:ext cx="1091024" cy="763029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331870" y="923152"/>
            <a:ext cx="480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5095" y="11613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5339" y="2423410"/>
            <a:ext cx="2398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71000">
                <a:schemeClr val="accent1">
                  <a:shade val="67500"/>
                  <a:satMod val="115000"/>
                </a:schemeClr>
              </a:gs>
              <a:gs pos="9000">
                <a:schemeClr val="accent1">
                  <a:shade val="100000"/>
                  <a:satMod val="115000"/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3" name="Группа 32"/>
          <p:cNvGrpSpPr/>
          <p:nvPr/>
        </p:nvGrpSpPr>
        <p:grpSpPr>
          <a:xfrm>
            <a:off x="291158" y="1733470"/>
            <a:ext cx="4344550" cy="3544520"/>
            <a:chOff x="352715" y="2488967"/>
            <a:chExt cx="4615045" cy="3976382"/>
          </a:xfrm>
        </p:grpSpPr>
        <p:sp>
          <p:nvSpPr>
            <p:cNvPr id="35" name="Овал 34"/>
            <p:cNvSpPr/>
            <p:nvPr/>
          </p:nvSpPr>
          <p:spPr>
            <a:xfrm>
              <a:off x="505673" y="4493516"/>
              <a:ext cx="1979853" cy="1954254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rgbClr val="F6F9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906" y="4511095"/>
              <a:ext cx="1979853" cy="1954254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rgbClr val="F6F9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10914" y="2488967"/>
              <a:ext cx="1979853" cy="1954254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rgbClr val="F6F9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83685" y="3515328"/>
              <a:ext cx="2738565" cy="2703156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rgbClr val="F6F9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89452" y="4613952"/>
              <a:ext cx="1771452" cy="174854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4A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52715" y="5246528"/>
              <a:ext cx="2069251" cy="48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КОНКУРСНЫЙ</a:t>
              </a:r>
            </a:p>
            <a:p>
              <a:pPr algn="ctr"/>
              <a:r>
                <a:rPr lang="ru-RU" sz="11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ЭТАП</a:t>
              </a:r>
              <a:endParaRPr lang="ru-RU" sz="11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1862689" y="2596476"/>
              <a:ext cx="1771452" cy="174854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5059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768054" y="3184818"/>
              <a:ext cx="1960720" cy="48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ДОКОНКУРСНЫЙ</a:t>
              </a:r>
            </a:p>
            <a:p>
              <a:pPr algn="ctr"/>
              <a:r>
                <a:rPr lang="ru-RU" sz="11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ЭТАП</a:t>
              </a:r>
              <a:endParaRPr lang="ru-RU" sz="11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135925" y="4613952"/>
              <a:ext cx="1771452" cy="174854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090877" y="5260054"/>
              <a:ext cx="1876883" cy="48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1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ПОСТКОНКУРСНЫЙ ЭТАП</a:t>
              </a:r>
              <a:endParaRPr lang="ru-RU" sz="11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45" name="Прямая со стрелкой 44"/>
            <p:cNvCxnSpPr>
              <a:stCxn id="41" idx="3"/>
            </p:cNvCxnSpPr>
            <p:nvPr/>
          </p:nvCxnSpPr>
          <p:spPr>
            <a:xfrm flipH="1">
              <a:off x="1778911" y="4088954"/>
              <a:ext cx="343201" cy="634195"/>
            </a:xfrm>
            <a:prstGeom prst="straightConnector1">
              <a:avLst/>
            </a:prstGeom>
            <a:solidFill>
              <a:schemeClr val="bg1"/>
            </a:solidFill>
            <a:ln w="76200">
              <a:solidFill>
                <a:srgbClr val="5059AB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Прямая со стрелкой 46"/>
            <p:cNvCxnSpPr>
              <a:stCxn id="39" idx="6"/>
              <a:endCxn id="43" idx="2"/>
            </p:cNvCxnSpPr>
            <p:nvPr/>
          </p:nvCxnSpPr>
          <p:spPr>
            <a:xfrm>
              <a:off x="2360904" y="5488226"/>
              <a:ext cx="775021" cy="0"/>
            </a:xfrm>
            <a:prstGeom prst="straightConnector1">
              <a:avLst/>
            </a:prstGeom>
            <a:solidFill>
              <a:schemeClr val="bg1"/>
            </a:solidFill>
            <a:ln w="76200">
              <a:solidFill>
                <a:srgbClr val="14A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5696712" y="1131626"/>
            <a:ext cx="3246121" cy="403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ДОКОНКУРСНЫЙ ЭТАП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273344" y="1826432"/>
            <a:ext cx="3673645" cy="733888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УСТАНОВОК НА НЕПРЕРЫВНОЕ РАЗВИТИЕ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8805714" y="1535109"/>
            <a:ext cx="0" cy="291323"/>
          </a:xfrm>
          <a:prstGeom prst="straightConnector1">
            <a:avLst/>
          </a:prstGeom>
          <a:solidFill>
            <a:schemeClr val="bg1"/>
          </a:solidFill>
          <a:ln w="7620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1" name="Picture 2" descr="E:\ФОТО\Фото ЧАЙКА\IMG_4524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210" t="6259" r="9370"/>
          <a:stretch>
            <a:fillRect/>
          </a:stretch>
        </p:blipFill>
        <p:spPr bwMode="auto">
          <a:xfrm>
            <a:off x="5090124" y="2696684"/>
            <a:ext cx="1958606" cy="143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4" descr="E:\ФОТО\Колесникова\2\Новокузнецк_Колесникова СОД 10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34228" y="4837372"/>
            <a:ext cx="1914502" cy="143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0"/>
          <a:srcRect l="12552" t="3835" r="18472"/>
          <a:stretch/>
        </p:blipFill>
        <p:spPr>
          <a:xfrm>
            <a:off x="7110166" y="3841122"/>
            <a:ext cx="1940089" cy="196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5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" y="0"/>
            <a:ext cx="583767" cy="8609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42610"/>
            <a:ext cx="9144000" cy="3320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8" y="55929"/>
            <a:ext cx="746687" cy="7466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3" y="97917"/>
            <a:ext cx="447107" cy="731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2" y="33113"/>
            <a:ext cx="1091024" cy="763029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331870" y="923152"/>
            <a:ext cx="480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5095" y="11613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5339" y="2423410"/>
            <a:ext cx="2398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0312" y="1200151"/>
            <a:ext cx="3246121" cy="4034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ДОКОНКУРСНЫЙ ЭТАП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76067" y="2004481"/>
            <a:ext cx="4737893" cy="5564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«Почему я работаю педагогом?»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44287" y="2783120"/>
            <a:ext cx="4737893" cy="55645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«Что поменялось с моим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приходом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профессию?»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39655" y="3602863"/>
            <a:ext cx="4737893" cy="55645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«Что я привнес в эту работу?»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61533" y="4479175"/>
            <a:ext cx="4737893" cy="5225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«Какими я вижу своих учащихся?»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64768" y="5321625"/>
            <a:ext cx="4585498" cy="60951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«Как я достигаю этого результата?»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20" y="3159786"/>
            <a:ext cx="1965857" cy="262114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09728" y="6100785"/>
            <a:ext cx="8906256" cy="67492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Адресное организационно-методическое сопровождение, основанное на раскрытии потенциала конкретного участника конкурса</a:t>
            </a:r>
            <a:endParaRPr lang="ru-RU" sz="1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" y="0"/>
            <a:ext cx="583767" cy="8609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42610"/>
            <a:ext cx="9144000" cy="3320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8" y="55929"/>
            <a:ext cx="746687" cy="7466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3" y="97917"/>
            <a:ext cx="447107" cy="731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2" y="33113"/>
            <a:ext cx="1091024" cy="763029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331870" y="923152"/>
            <a:ext cx="480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5095" y="11613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5339" y="2423410"/>
            <a:ext cx="2398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71000">
                <a:schemeClr val="accent1">
                  <a:shade val="67500"/>
                  <a:satMod val="115000"/>
                </a:schemeClr>
              </a:gs>
              <a:gs pos="9000">
                <a:schemeClr val="accent1">
                  <a:shade val="100000"/>
                  <a:satMod val="115000"/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 17"/>
          <p:cNvSpPr/>
          <p:nvPr/>
        </p:nvSpPr>
        <p:spPr>
          <a:xfrm>
            <a:off x="76525" y="2941225"/>
            <a:ext cx="2447874" cy="995480"/>
          </a:xfrm>
          <a:prstGeom prst="rect">
            <a:avLst/>
          </a:prstGeom>
          <a:solidFill>
            <a:srgbClr val="2DA5FF"/>
          </a:solidFill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КОНКУРСНЫЙ ЭТАП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2524399" y="2941225"/>
            <a:ext cx="829200" cy="995480"/>
          </a:xfrm>
          <a:prstGeom prst="homePlate">
            <a:avLst/>
          </a:prstGeom>
          <a:solidFill>
            <a:srgbClr val="2DA5FF"/>
          </a:solidFill>
          <a:ln>
            <a:solidFill>
              <a:srgbClr val="2DA5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97906" y="1042211"/>
            <a:ext cx="4737893" cy="5564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Раскрытие творческого потенциала педагога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097903" y="2115820"/>
            <a:ext cx="4737893" cy="55645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профессиональных качеств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5339" y="3323515"/>
            <a:ext cx="4737893" cy="52259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собственного профессионального уровня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85872" y="4548362"/>
            <a:ext cx="4737893" cy="55645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общественного и профессионального статуса педагога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65338" y="5671014"/>
            <a:ext cx="4737893" cy="5564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</a:t>
            </a:r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сферы профессионального общения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" y="0"/>
            <a:ext cx="583767" cy="8609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842610"/>
            <a:ext cx="9144000" cy="33202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28" y="55929"/>
            <a:ext cx="746687" cy="7466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53" y="97917"/>
            <a:ext cx="447107" cy="7314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42" y="33113"/>
            <a:ext cx="1091024" cy="763029"/>
          </a:xfrm>
          <a:prstGeom prst="rect">
            <a:avLst/>
          </a:prstGeom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331870" y="923152"/>
            <a:ext cx="480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9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5095" y="11613"/>
            <a:ext cx="474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автономное учреждение дополнительного образования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"Детско-юношеский центр "Орион" </a:t>
            </a:r>
          </a:p>
          <a:p>
            <a:r>
              <a:rPr lang="ru-RU" sz="1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Новокузнецкий городской округ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65339" y="2423410"/>
            <a:ext cx="2398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shade val="30000"/>
                  <a:satMod val="115000"/>
                </a:schemeClr>
              </a:gs>
              <a:gs pos="71000">
                <a:schemeClr val="accent1">
                  <a:shade val="67500"/>
                  <a:satMod val="115000"/>
                </a:schemeClr>
              </a:gs>
              <a:gs pos="9000">
                <a:schemeClr val="accent1">
                  <a:shade val="100000"/>
                  <a:satMod val="115000"/>
                  <a:alpha val="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рямоугольник 36"/>
          <p:cNvSpPr/>
          <p:nvPr/>
        </p:nvSpPr>
        <p:spPr>
          <a:xfrm>
            <a:off x="67795" y="2847393"/>
            <a:ext cx="2447874" cy="9954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ПОСТКОНКУРСНЫЙ ЭТАП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2515669" y="2841311"/>
            <a:ext cx="829200" cy="99548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928275" y="1307290"/>
            <a:ext cx="4737893" cy="55645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Критическая оценка результатов деятельности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96432" y="2318221"/>
            <a:ext cx="4737893" cy="55645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Умение 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видеть перспективы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96432" y="3453309"/>
            <a:ext cx="4737893" cy="52259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Осмысление профессиональных ценностей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42152" y="4557557"/>
            <a:ext cx="4737893" cy="55645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Готовность к дальнейшему росту и непрерывному развитию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42151" y="5644877"/>
            <a:ext cx="4737893" cy="55645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наставничества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8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5047</TotalTime>
  <Words>508</Words>
  <Application>Microsoft Office PowerPoint</Application>
  <PresentationFormat>Экран (4:3)</PresentationFormat>
  <Paragraphs>134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 Light</vt:lpstr>
      <vt:lpstr>Tahoma</vt:lpstr>
      <vt:lpstr>Calibri</vt:lpstr>
      <vt:lpstr>Arial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Жуков</dc:creator>
  <cp:lastModifiedBy>User</cp:lastModifiedBy>
  <cp:revision>319</cp:revision>
  <cp:lastPrinted>2019-05-08T08:42:22Z</cp:lastPrinted>
  <dcterms:created xsi:type="dcterms:W3CDTF">2019-05-06T06:44:42Z</dcterms:created>
  <dcterms:modified xsi:type="dcterms:W3CDTF">2019-09-25T10:55:57Z</dcterms:modified>
</cp:coreProperties>
</file>