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79" r:id="rId3"/>
    <p:sldId id="257" r:id="rId4"/>
    <p:sldId id="296" r:id="rId5"/>
    <p:sldId id="301" r:id="rId6"/>
    <p:sldId id="295" r:id="rId7"/>
    <p:sldId id="302" r:id="rId8"/>
    <p:sldId id="285" r:id="rId9"/>
    <p:sldId id="286" r:id="rId10"/>
    <p:sldId id="287" r:id="rId11"/>
    <p:sldId id="293" r:id="rId12"/>
    <p:sldId id="294" r:id="rId13"/>
    <p:sldId id="283" r:id="rId14"/>
    <p:sldId id="284" r:id="rId15"/>
    <p:sldId id="288" r:id="rId16"/>
    <p:sldId id="309" r:id="rId17"/>
    <p:sldId id="290" r:id="rId18"/>
    <p:sldId id="306" r:id="rId19"/>
    <p:sldId id="308" r:id="rId20"/>
    <p:sldId id="305" r:id="rId21"/>
    <p:sldId id="311" r:id="rId22"/>
    <p:sldId id="307" r:id="rId23"/>
    <p:sldId id="291" r:id="rId24"/>
    <p:sldId id="303" r:id="rId25"/>
    <p:sldId id="292" r:id="rId26"/>
    <p:sldId id="297" r:id="rId27"/>
    <p:sldId id="298" r:id="rId28"/>
    <p:sldId id="299" r:id="rId29"/>
    <p:sldId id="300" r:id="rId30"/>
    <p:sldId id="304" r:id="rId31"/>
    <p:sldId id="31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23E"/>
    <a:srgbClr val="EF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080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результаты!$C$25:$C$28</c:f>
              <c:strCache>
                <c:ptCount val="4"/>
                <c:pt idx="0">
                  <c:v>педагогический рост (освоение полного набора трудовых функций профессионального стандарта, получение профессиональной категории (2; 1; высшей)</c:v>
                </c:pt>
                <c:pt idx="1">
                  <c:v>методический рост (освоение функций методической помощи, наставничества, экспертизы  и др….)</c:v>
                </c:pt>
                <c:pt idx="2">
                  <c:v>административный рост (получение административных должностей – руководителя метод. объединения, структурного подразделения, организации и др.)</c:v>
                </c:pt>
                <c:pt idx="3">
                  <c:v>Другое</c:v>
                </c:pt>
              </c:strCache>
            </c:strRef>
          </c:cat>
          <c:val>
            <c:numRef>
              <c:f>результаты!$E$25:$E$28</c:f>
              <c:numCache>
                <c:formatCode>0.0%</c:formatCode>
                <c:ptCount val="4"/>
                <c:pt idx="0">
                  <c:v>0.76280834914611007</c:v>
                </c:pt>
                <c:pt idx="1">
                  <c:v>0.5161290322580645</c:v>
                </c:pt>
                <c:pt idx="2">
                  <c:v>0.33301707779886147</c:v>
                </c:pt>
                <c:pt idx="3">
                  <c:v>1.3282732447817837E-2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40-4D53-9133-24BB48AEE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shape val="box"/>
        <c:axId val="22545536"/>
        <c:axId val="22547072"/>
        <c:axId val="0"/>
      </c:bar3DChart>
      <c:catAx>
        <c:axId val="2254553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300"/>
            </a:pPr>
            <a:endParaRPr lang="ru-RU"/>
          </a:p>
        </c:txPr>
        <c:crossAx val="22547072"/>
        <c:crosses val="autoZero"/>
        <c:auto val="1"/>
        <c:lblAlgn val="ctr"/>
        <c:lblOffset val="100"/>
        <c:noMultiLvlLbl val="0"/>
      </c:catAx>
      <c:valAx>
        <c:axId val="22547072"/>
        <c:scaling>
          <c:orientation val="minMax"/>
        </c:scaling>
        <c:delete val="0"/>
        <c:axPos val="b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2254553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158195385697884E-2"/>
          <c:y val="4.9361919455728478E-3"/>
          <c:w val="0.9610069945931935"/>
          <c:h val="0.7758301875459160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6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6"/>
              <c:spPr/>
              <c:txPr>
                <a:bodyPr rot="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результаты!$C$29:$C$36</c:f>
              <c:strCache>
                <c:ptCount val="8"/>
                <c:pt idx="0">
                  <c:v>подготовка педагога в рамках программ СПО</c:v>
                </c:pt>
                <c:pt idx="1">
                  <c:v>подготовка педагога в рамках программ ВО, </c:v>
                </c:pt>
                <c:pt idx="2">
                  <c:v>профессиональное развитие педагога в рамках программ ДПО, </c:v>
                </c:pt>
                <c:pt idx="3">
                  <c:v>профессиональное развитие педагога в условиях внутрифирменных форм обучения</c:v>
                </c:pt>
                <c:pt idx="4">
                  <c:v>самообразование педагога, </c:v>
                </c:pt>
                <c:pt idx="5">
                  <c:v>сопровождение профессионального развития педагога (на институциональном / муниципальном / региональном уровнях) </c:v>
                </c:pt>
                <c:pt idx="6">
                  <c:v>участие в профессиональных конкурсах</c:v>
                </c:pt>
                <c:pt idx="7">
                  <c:v>Другое</c:v>
                </c:pt>
              </c:strCache>
            </c:strRef>
          </c:cat>
          <c:val>
            <c:numRef>
              <c:f>результаты!$E$29:$E$36</c:f>
              <c:numCache>
                <c:formatCode>0.0%</c:formatCode>
                <c:ptCount val="8"/>
                <c:pt idx="0">
                  <c:v>9.2979127134724851E-2</c:v>
                </c:pt>
                <c:pt idx="1">
                  <c:v>0.18026565464895636</c:v>
                </c:pt>
                <c:pt idx="2">
                  <c:v>0.49146110056925996</c:v>
                </c:pt>
                <c:pt idx="3">
                  <c:v>0.1888045540796964</c:v>
                </c:pt>
                <c:pt idx="4">
                  <c:v>0.73624288425047435</c:v>
                </c:pt>
                <c:pt idx="5">
                  <c:v>0.39563567362428842</c:v>
                </c:pt>
                <c:pt idx="6">
                  <c:v>0.46584440227703983</c:v>
                </c:pt>
                <c:pt idx="7">
                  <c:v>1.7077798861480076E-2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1CC-4D5D-BE11-7DE08DFC5CB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2598784"/>
        <c:axId val="22600320"/>
      </c:barChart>
      <c:catAx>
        <c:axId val="225987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800"/>
            </a:pPr>
            <a:endParaRPr lang="ru-RU"/>
          </a:p>
        </c:txPr>
        <c:crossAx val="22600320"/>
        <c:crosses val="autoZero"/>
        <c:auto val="1"/>
        <c:lblAlgn val="ctr"/>
        <c:lblOffset val="100"/>
        <c:noMultiLvlLbl val="0"/>
      </c:catAx>
      <c:valAx>
        <c:axId val="2260032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22598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E62A1F-A447-431A-9D45-4DDD90128C04}" type="doc">
      <dgm:prSet loTypeId="urn:microsoft.com/office/officeart/2005/8/layout/cycle3" loCatId="cycle" qsTypeId="urn:microsoft.com/office/officeart/2005/8/quickstyle/3d3" qsCatId="3D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E318BE7F-3BDA-4D77-9119-5A4577BB8007}">
      <dgm:prSet/>
      <dgm:spPr/>
      <dgm:t>
        <a:bodyPr/>
        <a:lstStyle/>
        <a:p>
          <a:pPr rtl="0"/>
          <a:r>
            <a:rPr lang="ru-RU" smtClean="0"/>
            <a:t>Профессиональный базовый</a:t>
          </a:r>
          <a:endParaRPr lang="ru-RU"/>
        </a:p>
      </dgm:t>
    </dgm:pt>
    <dgm:pt modelId="{7C93B6C1-D450-4539-9327-21B0717F7F4A}" type="parTrans" cxnId="{32917C42-4A60-4998-BD29-A530736CF59A}">
      <dgm:prSet/>
      <dgm:spPr/>
      <dgm:t>
        <a:bodyPr/>
        <a:lstStyle/>
        <a:p>
          <a:endParaRPr lang="ru-RU"/>
        </a:p>
      </dgm:t>
    </dgm:pt>
    <dgm:pt modelId="{E90CD437-A2F0-46D7-8E6A-7D6913304255}" type="sibTrans" cxnId="{32917C42-4A60-4998-BD29-A530736CF59A}">
      <dgm:prSet/>
      <dgm:spPr/>
      <dgm:t>
        <a:bodyPr/>
        <a:lstStyle/>
        <a:p>
          <a:endParaRPr lang="ru-RU"/>
        </a:p>
      </dgm:t>
    </dgm:pt>
    <dgm:pt modelId="{96F7B43A-79BF-4613-8450-93068BA3E409}">
      <dgm:prSet/>
      <dgm:spPr/>
      <dgm:t>
        <a:bodyPr/>
        <a:lstStyle/>
        <a:p>
          <a:pPr rtl="0"/>
          <a:r>
            <a:rPr lang="ru-RU" dirty="0" smtClean="0"/>
            <a:t>Профессиональный специальный  - звания, знаки</a:t>
          </a:r>
          <a:endParaRPr lang="ru-RU" dirty="0"/>
        </a:p>
      </dgm:t>
    </dgm:pt>
    <dgm:pt modelId="{AB7B17F0-E5E5-4D7C-BB15-C3F646422833}" type="parTrans" cxnId="{8EFD767B-C004-4F82-BAC5-819C855DC037}">
      <dgm:prSet/>
      <dgm:spPr/>
      <dgm:t>
        <a:bodyPr/>
        <a:lstStyle/>
        <a:p>
          <a:endParaRPr lang="ru-RU"/>
        </a:p>
      </dgm:t>
    </dgm:pt>
    <dgm:pt modelId="{00CA5A31-92F2-441F-84BE-E3EA28CC6CA1}" type="sibTrans" cxnId="{8EFD767B-C004-4F82-BAC5-819C855DC037}">
      <dgm:prSet/>
      <dgm:spPr/>
      <dgm:t>
        <a:bodyPr/>
        <a:lstStyle/>
        <a:p>
          <a:endParaRPr lang="ru-RU"/>
        </a:p>
      </dgm:t>
    </dgm:pt>
    <dgm:pt modelId="{C5DC5F00-15C0-4509-811F-A8DF8F281853}">
      <dgm:prSet/>
      <dgm:spPr/>
      <dgm:t>
        <a:bodyPr/>
        <a:lstStyle/>
        <a:p>
          <a:pPr rtl="0"/>
          <a:r>
            <a:rPr lang="ru-RU" smtClean="0"/>
            <a:t>Методический</a:t>
          </a:r>
          <a:endParaRPr lang="ru-RU"/>
        </a:p>
      </dgm:t>
    </dgm:pt>
    <dgm:pt modelId="{5B40D727-8BEB-4566-96D3-2C62ECD57CC2}" type="parTrans" cxnId="{B68497CE-C512-4FA7-AE63-E84665045F71}">
      <dgm:prSet/>
      <dgm:spPr/>
      <dgm:t>
        <a:bodyPr/>
        <a:lstStyle/>
        <a:p>
          <a:endParaRPr lang="ru-RU"/>
        </a:p>
      </dgm:t>
    </dgm:pt>
    <dgm:pt modelId="{8958E642-A926-4930-87D4-C0BDAF5FF316}" type="sibTrans" cxnId="{B68497CE-C512-4FA7-AE63-E84665045F71}">
      <dgm:prSet/>
      <dgm:spPr/>
      <dgm:t>
        <a:bodyPr/>
        <a:lstStyle/>
        <a:p>
          <a:endParaRPr lang="ru-RU"/>
        </a:p>
      </dgm:t>
    </dgm:pt>
    <dgm:pt modelId="{E66914C3-4CD2-4093-BE45-E50A05342F4D}">
      <dgm:prSet/>
      <dgm:spPr/>
      <dgm:t>
        <a:bodyPr/>
        <a:lstStyle/>
        <a:p>
          <a:pPr rtl="0"/>
          <a:r>
            <a:rPr lang="ru-RU" smtClean="0"/>
            <a:t>Административный</a:t>
          </a:r>
          <a:endParaRPr lang="ru-RU"/>
        </a:p>
      </dgm:t>
    </dgm:pt>
    <dgm:pt modelId="{3AF59EDA-381D-4489-B255-C393210C9212}" type="parTrans" cxnId="{F5572AE6-6D6F-483C-9286-B1433407AAC0}">
      <dgm:prSet/>
      <dgm:spPr/>
      <dgm:t>
        <a:bodyPr/>
        <a:lstStyle/>
        <a:p>
          <a:endParaRPr lang="ru-RU"/>
        </a:p>
      </dgm:t>
    </dgm:pt>
    <dgm:pt modelId="{605CA4C0-384F-490C-A618-2C4A36E89E76}" type="sibTrans" cxnId="{F5572AE6-6D6F-483C-9286-B1433407AAC0}">
      <dgm:prSet/>
      <dgm:spPr/>
      <dgm:t>
        <a:bodyPr/>
        <a:lstStyle/>
        <a:p>
          <a:endParaRPr lang="ru-RU"/>
        </a:p>
      </dgm:t>
    </dgm:pt>
    <dgm:pt modelId="{A2D1DF59-1610-4AF0-96C1-4443C4E84996}" type="pres">
      <dgm:prSet presAssocID="{2BE62A1F-A447-431A-9D45-4DDD90128C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333103-8B73-4137-B65C-DA4D17AD5528}" type="pres">
      <dgm:prSet presAssocID="{2BE62A1F-A447-431A-9D45-4DDD90128C04}" presName="cycle" presStyleCnt="0"/>
      <dgm:spPr/>
    </dgm:pt>
    <dgm:pt modelId="{40307A71-07FC-4AE2-B2B6-8B9F904B56D8}" type="pres">
      <dgm:prSet presAssocID="{E318BE7F-3BDA-4D77-9119-5A4577BB8007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05D22-A5B7-47CC-9DF8-6F9A3FE941A8}" type="pres">
      <dgm:prSet presAssocID="{E90CD437-A2F0-46D7-8E6A-7D6913304255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2FD4DBC6-504F-4E38-8D5B-516C62AEF07F}" type="pres">
      <dgm:prSet presAssocID="{96F7B43A-79BF-4613-8450-93068BA3E409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D3D7C-BC4D-48F3-BA32-ED43542D8F77}" type="pres">
      <dgm:prSet presAssocID="{C5DC5F00-15C0-4509-811F-A8DF8F281853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0FE7E-0AFB-439F-92ED-00857DA88AA5}" type="pres">
      <dgm:prSet presAssocID="{E66914C3-4CD2-4093-BE45-E50A05342F4D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128BAA-BD03-456B-9BDB-2BBC47129590}" type="presOf" srcId="{E318BE7F-3BDA-4D77-9119-5A4577BB8007}" destId="{40307A71-07FC-4AE2-B2B6-8B9F904B56D8}" srcOrd="0" destOrd="0" presId="urn:microsoft.com/office/officeart/2005/8/layout/cycle3"/>
    <dgm:cxn modelId="{7511CBCC-4B36-4FDC-AB25-52C1C53B20D3}" type="presOf" srcId="{E66914C3-4CD2-4093-BE45-E50A05342F4D}" destId="{D640FE7E-0AFB-439F-92ED-00857DA88AA5}" srcOrd="0" destOrd="0" presId="urn:microsoft.com/office/officeart/2005/8/layout/cycle3"/>
    <dgm:cxn modelId="{B68497CE-C512-4FA7-AE63-E84665045F71}" srcId="{2BE62A1F-A447-431A-9D45-4DDD90128C04}" destId="{C5DC5F00-15C0-4509-811F-A8DF8F281853}" srcOrd="2" destOrd="0" parTransId="{5B40D727-8BEB-4566-96D3-2C62ECD57CC2}" sibTransId="{8958E642-A926-4930-87D4-C0BDAF5FF316}"/>
    <dgm:cxn modelId="{8D565591-59C6-4C1B-BD0C-5959B1B43451}" type="presOf" srcId="{96F7B43A-79BF-4613-8450-93068BA3E409}" destId="{2FD4DBC6-504F-4E38-8D5B-516C62AEF07F}" srcOrd="0" destOrd="0" presId="urn:microsoft.com/office/officeart/2005/8/layout/cycle3"/>
    <dgm:cxn modelId="{8EFD767B-C004-4F82-BAC5-819C855DC037}" srcId="{2BE62A1F-A447-431A-9D45-4DDD90128C04}" destId="{96F7B43A-79BF-4613-8450-93068BA3E409}" srcOrd="1" destOrd="0" parTransId="{AB7B17F0-E5E5-4D7C-BB15-C3F646422833}" sibTransId="{00CA5A31-92F2-441F-84BE-E3EA28CC6CA1}"/>
    <dgm:cxn modelId="{371BFD2F-19AF-42E1-B9AC-D35F2B00D18B}" type="presOf" srcId="{C5DC5F00-15C0-4509-811F-A8DF8F281853}" destId="{3EAD3D7C-BC4D-48F3-BA32-ED43542D8F77}" srcOrd="0" destOrd="0" presId="urn:microsoft.com/office/officeart/2005/8/layout/cycle3"/>
    <dgm:cxn modelId="{A94B5C15-B4B7-48C9-923C-4F52E481D429}" type="presOf" srcId="{2BE62A1F-A447-431A-9D45-4DDD90128C04}" destId="{A2D1DF59-1610-4AF0-96C1-4443C4E84996}" srcOrd="0" destOrd="0" presId="urn:microsoft.com/office/officeart/2005/8/layout/cycle3"/>
    <dgm:cxn modelId="{C132F46B-4BED-46F3-89D0-2A5647C4308A}" type="presOf" srcId="{E90CD437-A2F0-46D7-8E6A-7D6913304255}" destId="{6B205D22-A5B7-47CC-9DF8-6F9A3FE941A8}" srcOrd="0" destOrd="0" presId="urn:microsoft.com/office/officeart/2005/8/layout/cycle3"/>
    <dgm:cxn modelId="{F5572AE6-6D6F-483C-9286-B1433407AAC0}" srcId="{2BE62A1F-A447-431A-9D45-4DDD90128C04}" destId="{E66914C3-4CD2-4093-BE45-E50A05342F4D}" srcOrd="3" destOrd="0" parTransId="{3AF59EDA-381D-4489-B255-C393210C9212}" sibTransId="{605CA4C0-384F-490C-A618-2C4A36E89E76}"/>
    <dgm:cxn modelId="{32917C42-4A60-4998-BD29-A530736CF59A}" srcId="{2BE62A1F-A447-431A-9D45-4DDD90128C04}" destId="{E318BE7F-3BDA-4D77-9119-5A4577BB8007}" srcOrd="0" destOrd="0" parTransId="{7C93B6C1-D450-4539-9327-21B0717F7F4A}" sibTransId="{E90CD437-A2F0-46D7-8E6A-7D6913304255}"/>
    <dgm:cxn modelId="{F4F816EE-2269-4D9F-A2AF-C2CC8AE3D02A}" type="presParOf" srcId="{A2D1DF59-1610-4AF0-96C1-4443C4E84996}" destId="{A5333103-8B73-4137-B65C-DA4D17AD5528}" srcOrd="0" destOrd="0" presId="urn:microsoft.com/office/officeart/2005/8/layout/cycle3"/>
    <dgm:cxn modelId="{E45C18CE-B8C7-4040-9A05-5C71BAFCA9D9}" type="presParOf" srcId="{A5333103-8B73-4137-B65C-DA4D17AD5528}" destId="{40307A71-07FC-4AE2-B2B6-8B9F904B56D8}" srcOrd="0" destOrd="0" presId="urn:microsoft.com/office/officeart/2005/8/layout/cycle3"/>
    <dgm:cxn modelId="{37F2DA48-70D4-445F-A540-2D9CBD5CD249}" type="presParOf" srcId="{A5333103-8B73-4137-B65C-DA4D17AD5528}" destId="{6B205D22-A5B7-47CC-9DF8-6F9A3FE941A8}" srcOrd="1" destOrd="0" presId="urn:microsoft.com/office/officeart/2005/8/layout/cycle3"/>
    <dgm:cxn modelId="{E98FEAB9-6BEA-4E12-8011-DC2CB0D9F0AB}" type="presParOf" srcId="{A5333103-8B73-4137-B65C-DA4D17AD5528}" destId="{2FD4DBC6-504F-4E38-8D5B-516C62AEF07F}" srcOrd="2" destOrd="0" presId="urn:microsoft.com/office/officeart/2005/8/layout/cycle3"/>
    <dgm:cxn modelId="{98699CC0-F4E9-4733-9645-175B5B8634A8}" type="presParOf" srcId="{A5333103-8B73-4137-B65C-DA4D17AD5528}" destId="{3EAD3D7C-BC4D-48F3-BA32-ED43542D8F77}" srcOrd="3" destOrd="0" presId="urn:microsoft.com/office/officeart/2005/8/layout/cycle3"/>
    <dgm:cxn modelId="{AFB242FA-C45C-43A5-9821-C127A7C44F93}" type="presParOf" srcId="{A5333103-8B73-4137-B65C-DA4D17AD5528}" destId="{D640FE7E-0AFB-439F-92ED-00857DA88AA5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D87C83-D5B3-40E9-BEB8-A46A960239FA}" type="doc">
      <dgm:prSet loTypeId="urn:microsoft.com/office/officeart/2005/8/layout/hList7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8DE146D9-659D-4A93-8EA2-7BB10C32DAE6}">
      <dgm:prSet/>
      <dgm:spPr/>
      <dgm:t>
        <a:bodyPr/>
        <a:lstStyle/>
        <a:p>
          <a:pPr rtl="0">
            <a:spcAft>
              <a:spcPts val="0"/>
            </a:spcAft>
          </a:pPr>
          <a:r>
            <a:rPr lang="ru-RU" dirty="0" smtClean="0"/>
            <a:t>Квалификация  Аттестация</a:t>
          </a:r>
          <a:endParaRPr lang="ru-RU" dirty="0"/>
        </a:p>
      </dgm:t>
    </dgm:pt>
    <dgm:pt modelId="{3604ADBC-827F-4FF1-B18F-559F330957D1}" type="parTrans" cxnId="{2BB5684A-7E02-4027-9106-4C9CF9A60B8F}">
      <dgm:prSet/>
      <dgm:spPr/>
      <dgm:t>
        <a:bodyPr/>
        <a:lstStyle/>
        <a:p>
          <a:endParaRPr lang="ru-RU"/>
        </a:p>
      </dgm:t>
    </dgm:pt>
    <dgm:pt modelId="{58E6C537-87D2-43BC-86D8-095D2CF23934}" type="sibTrans" cxnId="{2BB5684A-7E02-4027-9106-4C9CF9A60B8F}">
      <dgm:prSet/>
      <dgm:spPr/>
      <dgm:t>
        <a:bodyPr/>
        <a:lstStyle/>
        <a:p>
          <a:endParaRPr lang="ru-RU"/>
        </a:p>
      </dgm:t>
    </dgm:pt>
    <dgm:pt modelId="{AB16FC92-1251-43AF-BD6F-3BD853F4F2D4}">
      <dgm:prSet/>
      <dgm:spPr/>
      <dgm:t>
        <a:bodyPr/>
        <a:lstStyle/>
        <a:p>
          <a:pPr rtl="0"/>
          <a:r>
            <a:rPr lang="ru-RU" dirty="0" smtClean="0"/>
            <a:t>Компетенции Сертификация</a:t>
          </a:r>
          <a:endParaRPr lang="ru-RU" dirty="0"/>
        </a:p>
      </dgm:t>
    </dgm:pt>
    <dgm:pt modelId="{7FD55726-5983-4DAD-922F-1CA2B68E50CD}" type="parTrans" cxnId="{9A8CC926-8F72-4769-A4F2-3AE28F166837}">
      <dgm:prSet/>
      <dgm:spPr/>
      <dgm:t>
        <a:bodyPr/>
        <a:lstStyle/>
        <a:p>
          <a:endParaRPr lang="ru-RU"/>
        </a:p>
      </dgm:t>
    </dgm:pt>
    <dgm:pt modelId="{8194684D-D77A-4A73-9C37-B1199099D5D7}" type="sibTrans" cxnId="{9A8CC926-8F72-4769-A4F2-3AE28F166837}">
      <dgm:prSet/>
      <dgm:spPr/>
      <dgm:t>
        <a:bodyPr/>
        <a:lstStyle/>
        <a:p>
          <a:endParaRPr lang="ru-RU"/>
        </a:p>
      </dgm:t>
    </dgm:pt>
    <dgm:pt modelId="{3183EBFC-68D1-4CA0-BCFC-BCC116D2C8C8}">
      <dgm:prSet/>
      <dgm:spPr/>
      <dgm:t>
        <a:bodyPr/>
        <a:lstStyle/>
        <a:p>
          <a:pPr rtl="0"/>
          <a:r>
            <a:rPr lang="ru-RU" b="1" dirty="0" smtClean="0"/>
            <a:t>Мастерство  Конкурсы </a:t>
          </a:r>
          <a:endParaRPr lang="ru-RU" b="1" dirty="0"/>
        </a:p>
      </dgm:t>
    </dgm:pt>
    <dgm:pt modelId="{BC279B26-3E44-4EDB-82B1-93C1EFA1A121}" type="parTrans" cxnId="{9A3A159E-F608-490B-B5FA-D98A684C4386}">
      <dgm:prSet/>
      <dgm:spPr/>
      <dgm:t>
        <a:bodyPr/>
        <a:lstStyle/>
        <a:p>
          <a:endParaRPr lang="ru-RU"/>
        </a:p>
      </dgm:t>
    </dgm:pt>
    <dgm:pt modelId="{58CBA3F8-7C41-409E-AEBC-AF8B33F78BA4}" type="sibTrans" cxnId="{9A3A159E-F608-490B-B5FA-D98A684C4386}">
      <dgm:prSet/>
      <dgm:spPr/>
      <dgm:t>
        <a:bodyPr/>
        <a:lstStyle/>
        <a:p>
          <a:endParaRPr lang="ru-RU"/>
        </a:p>
      </dgm:t>
    </dgm:pt>
    <dgm:pt modelId="{4B4B75F5-F735-49A0-A94F-42DA6B1F0BA3}" type="pres">
      <dgm:prSet presAssocID="{B5D87C83-D5B3-40E9-BEB8-A46A960239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92570C-57BE-4E4A-B9D5-FF7A4A6934E9}" type="pres">
      <dgm:prSet presAssocID="{B5D87C83-D5B3-40E9-BEB8-A46A960239FA}" presName="fgShape" presStyleLbl="fgShp" presStyleIdx="0" presStyleCnt="1"/>
      <dgm:spPr>
        <a:solidFill>
          <a:srgbClr val="C00000"/>
        </a:solidFill>
      </dgm:spPr>
    </dgm:pt>
    <dgm:pt modelId="{E487D34E-1113-409F-A48F-798300959AA1}" type="pres">
      <dgm:prSet presAssocID="{B5D87C83-D5B3-40E9-BEB8-A46A960239FA}" presName="linComp" presStyleCnt="0"/>
      <dgm:spPr/>
    </dgm:pt>
    <dgm:pt modelId="{A9C8EFAD-A527-4B39-8C29-EB7E43ECB369}" type="pres">
      <dgm:prSet presAssocID="{8DE146D9-659D-4A93-8EA2-7BB10C32DAE6}" presName="compNode" presStyleCnt="0"/>
      <dgm:spPr/>
    </dgm:pt>
    <dgm:pt modelId="{349E1D97-1D53-4979-87F1-08796E139519}" type="pres">
      <dgm:prSet presAssocID="{8DE146D9-659D-4A93-8EA2-7BB10C32DAE6}" presName="bkgdShape" presStyleLbl="node1" presStyleIdx="0" presStyleCnt="3"/>
      <dgm:spPr/>
      <dgm:t>
        <a:bodyPr/>
        <a:lstStyle/>
        <a:p>
          <a:endParaRPr lang="ru-RU"/>
        </a:p>
      </dgm:t>
    </dgm:pt>
    <dgm:pt modelId="{3A93A7F9-6F44-4B92-A7DF-B42E93CBEC87}" type="pres">
      <dgm:prSet presAssocID="{8DE146D9-659D-4A93-8EA2-7BB10C32DAE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88E00-6751-46B4-B417-1B487465EF3C}" type="pres">
      <dgm:prSet presAssocID="{8DE146D9-659D-4A93-8EA2-7BB10C32DAE6}" presName="invisiNode" presStyleLbl="node1" presStyleIdx="0" presStyleCnt="3"/>
      <dgm:spPr/>
    </dgm:pt>
    <dgm:pt modelId="{099CAB79-C97F-43ED-8E5B-372D0FD788C7}" type="pres">
      <dgm:prSet presAssocID="{8DE146D9-659D-4A93-8EA2-7BB10C32DAE6}" presName="imagNode" presStyleLbl="fgImgPlace1" presStyleIdx="0" presStyleCnt="3"/>
      <dgm:spPr/>
    </dgm:pt>
    <dgm:pt modelId="{96E5CF54-11E0-4F8C-B5FD-666915DA5604}" type="pres">
      <dgm:prSet presAssocID="{58E6C537-87D2-43BC-86D8-095D2CF2393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C1F74DC-74B9-4595-B2C8-8C6B42F7ECA1}" type="pres">
      <dgm:prSet presAssocID="{AB16FC92-1251-43AF-BD6F-3BD853F4F2D4}" presName="compNode" presStyleCnt="0"/>
      <dgm:spPr/>
    </dgm:pt>
    <dgm:pt modelId="{8E8D5C61-C463-472F-A131-3F4A2288531E}" type="pres">
      <dgm:prSet presAssocID="{AB16FC92-1251-43AF-BD6F-3BD853F4F2D4}" presName="bkgdShape" presStyleLbl="node1" presStyleIdx="1" presStyleCnt="3"/>
      <dgm:spPr/>
      <dgm:t>
        <a:bodyPr/>
        <a:lstStyle/>
        <a:p>
          <a:endParaRPr lang="ru-RU"/>
        </a:p>
      </dgm:t>
    </dgm:pt>
    <dgm:pt modelId="{24D82633-385B-456E-83DF-60F5BCFEDBCC}" type="pres">
      <dgm:prSet presAssocID="{AB16FC92-1251-43AF-BD6F-3BD853F4F2D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CCCF10-EB73-40F7-AD7A-6A1D0F8C9E58}" type="pres">
      <dgm:prSet presAssocID="{AB16FC92-1251-43AF-BD6F-3BD853F4F2D4}" presName="invisiNode" presStyleLbl="node1" presStyleIdx="1" presStyleCnt="3"/>
      <dgm:spPr/>
    </dgm:pt>
    <dgm:pt modelId="{1BB7BF69-1C15-488F-8388-0A1A32462CD2}" type="pres">
      <dgm:prSet presAssocID="{AB16FC92-1251-43AF-BD6F-3BD853F4F2D4}" presName="imagNode" presStyleLbl="fgImgPlace1" presStyleIdx="1" presStyleCnt="3"/>
      <dgm:spPr/>
    </dgm:pt>
    <dgm:pt modelId="{9A08C747-8B9F-4F63-B683-F7A739D87B2A}" type="pres">
      <dgm:prSet presAssocID="{8194684D-D77A-4A73-9C37-B1199099D5D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6FA672-E025-45E4-972C-25EA6C8D1AF0}" type="pres">
      <dgm:prSet presAssocID="{3183EBFC-68D1-4CA0-BCFC-BCC116D2C8C8}" presName="compNode" presStyleCnt="0"/>
      <dgm:spPr/>
    </dgm:pt>
    <dgm:pt modelId="{25FF4467-3F2A-4A60-8687-B33E5B6BDBDC}" type="pres">
      <dgm:prSet presAssocID="{3183EBFC-68D1-4CA0-BCFC-BCC116D2C8C8}" presName="bkgdShape" presStyleLbl="node1" presStyleIdx="2" presStyleCnt="3"/>
      <dgm:spPr/>
      <dgm:t>
        <a:bodyPr/>
        <a:lstStyle/>
        <a:p>
          <a:endParaRPr lang="ru-RU"/>
        </a:p>
      </dgm:t>
    </dgm:pt>
    <dgm:pt modelId="{375F0762-A632-4CE5-9B8E-C38C61481E7A}" type="pres">
      <dgm:prSet presAssocID="{3183EBFC-68D1-4CA0-BCFC-BCC116D2C8C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B9894C-8F64-4F64-B65B-3EC006EF6F12}" type="pres">
      <dgm:prSet presAssocID="{3183EBFC-68D1-4CA0-BCFC-BCC116D2C8C8}" presName="invisiNode" presStyleLbl="node1" presStyleIdx="2" presStyleCnt="3"/>
      <dgm:spPr/>
    </dgm:pt>
    <dgm:pt modelId="{345AF032-EA30-4530-BAA6-2D1FE77D0158}" type="pres">
      <dgm:prSet presAssocID="{3183EBFC-68D1-4CA0-BCFC-BCC116D2C8C8}" presName="imagNode" presStyleLbl="fgImgPlace1" presStyleIdx="2" presStyleCnt="3"/>
      <dgm:spPr/>
    </dgm:pt>
  </dgm:ptLst>
  <dgm:cxnLst>
    <dgm:cxn modelId="{7E1CD06C-42E6-4688-8C57-631D58EE3CEA}" type="presOf" srcId="{8DE146D9-659D-4A93-8EA2-7BB10C32DAE6}" destId="{3A93A7F9-6F44-4B92-A7DF-B42E93CBEC87}" srcOrd="1" destOrd="0" presId="urn:microsoft.com/office/officeart/2005/8/layout/hList7"/>
    <dgm:cxn modelId="{56B945DF-7C3B-4A04-BB6A-4597A7F00D95}" type="presOf" srcId="{AB16FC92-1251-43AF-BD6F-3BD853F4F2D4}" destId="{8E8D5C61-C463-472F-A131-3F4A2288531E}" srcOrd="0" destOrd="0" presId="urn:microsoft.com/office/officeart/2005/8/layout/hList7"/>
    <dgm:cxn modelId="{D3B784EF-5BD0-47B8-B37F-7354EFE02C3C}" type="presOf" srcId="{AB16FC92-1251-43AF-BD6F-3BD853F4F2D4}" destId="{24D82633-385B-456E-83DF-60F5BCFEDBCC}" srcOrd="1" destOrd="0" presId="urn:microsoft.com/office/officeart/2005/8/layout/hList7"/>
    <dgm:cxn modelId="{91666089-2192-4920-A771-6AC2D10FEB03}" type="presOf" srcId="{3183EBFC-68D1-4CA0-BCFC-BCC116D2C8C8}" destId="{375F0762-A632-4CE5-9B8E-C38C61481E7A}" srcOrd="1" destOrd="0" presId="urn:microsoft.com/office/officeart/2005/8/layout/hList7"/>
    <dgm:cxn modelId="{358062D4-D7B8-4089-AD76-2C2EB88C6287}" type="presOf" srcId="{8DE146D9-659D-4A93-8EA2-7BB10C32DAE6}" destId="{349E1D97-1D53-4979-87F1-08796E139519}" srcOrd="0" destOrd="0" presId="urn:microsoft.com/office/officeart/2005/8/layout/hList7"/>
    <dgm:cxn modelId="{9A3A159E-F608-490B-B5FA-D98A684C4386}" srcId="{B5D87C83-D5B3-40E9-BEB8-A46A960239FA}" destId="{3183EBFC-68D1-4CA0-BCFC-BCC116D2C8C8}" srcOrd="2" destOrd="0" parTransId="{BC279B26-3E44-4EDB-82B1-93C1EFA1A121}" sibTransId="{58CBA3F8-7C41-409E-AEBC-AF8B33F78BA4}"/>
    <dgm:cxn modelId="{D7E9C8B0-85EF-4090-9492-338EE5466344}" type="presOf" srcId="{58E6C537-87D2-43BC-86D8-095D2CF23934}" destId="{96E5CF54-11E0-4F8C-B5FD-666915DA5604}" srcOrd="0" destOrd="0" presId="urn:microsoft.com/office/officeart/2005/8/layout/hList7"/>
    <dgm:cxn modelId="{9450A969-5332-4BA8-9A81-80A21680521D}" type="presOf" srcId="{8194684D-D77A-4A73-9C37-B1199099D5D7}" destId="{9A08C747-8B9F-4F63-B683-F7A739D87B2A}" srcOrd="0" destOrd="0" presId="urn:microsoft.com/office/officeart/2005/8/layout/hList7"/>
    <dgm:cxn modelId="{0A4B46FA-725C-4D3B-A84E-1D79578DBF55}" type="presOf" srcId="{3183EBFC-68D1-4CA0-BCFC-BCC116D2C8C8}" destId="{25FF4467-3F2A-4A60-8687-B33E5B6BDBDC}" srcOrd="0" destOrd="0" presId="urn:microsoft.com/office/officeart/2005/8/layout/hList7"/>
    <dgm:cxn modelId="{C299C621-2CBD-4113-AE4B-8D4239464A9A}" type="presOf" srcId="{B5D87C83-D5B3-40E9-BEB8-A46A960239FA}" destId="{4B4B75F5-F735-49A0-A94F-42DA6B1F0BA3}" srcOrd="0" destOrd="0" presId="urn:microsoft.com/office/officeart/2005/8/layout/hList7"/>
    <dgm:cxn modelId="{2BB5684A-7E02-4027-9106-4C9CF9A60B8F}" srcId="{B5D87C83-D5B3-40E9-BEB8-A46A960239FA}" destId="{8DE146D9-659D-4A93-8EA2-7BB10C32DAE6}" srcOrd="0" destOrd="0" parTransId="{3604ADBC-827F-4FF1-B18F-559F330957D1}" sibTransId="{58E6C537-87D2-43BC-86D8-095D2CF23934}"/>
    <dgm:cxn modelId="{9A8CC926-8F72-4769-A4F2-3AE28F166837}" srcId="{B5D87C83-D5B3-40E9-BEB8-A46A960239FA}" destId="{AB16FC92-1251-43AF-BD6F-3BD853F4F2D4}" srcOrd="1" destOrd="0" parTransId="{7FD55726-5983-4DAD-922F-1CA2B68E50CD}" sibTransId="{8194684D-D77A-4A73-9C37-B1199099D5D7}"/>
    <dgm:cxn modelId="{28682D54-7CCE-4682-B645-5E5A517AD008}" type="presParOf" srcId="{4B4B75F5-F735-49A0-A94F-42DA6B1F0BA3}" destId="{AE92570C-57BE-4E4A-B9D5-FF7A4A6934E9}" srcOrd="0" destOrd="0" presId="urn:microsoft.com/office/officeart/2005/8/layout/hList7"/>
    <dgm:cxn modelId="{D1F621C0-E687-49DA-8560-5B514E4AABA2}" type="presParOf" srcId="{4B4B75F5-F735-49A0-A94F-42DA6B1F0BA3}" destId="{E487D34E-1113-409F-A48F-798300959AA1}" srcOrd="1" destOrd="0" presId="urn:microsoft.com/office/officeart/2005/8/layout/hList7"/>
    <dgm:cxn modelId="{52845B91-C097-446F-A41A-7F8C7F706D9F}" type="presParOf" srcId="{E487D34E-1113-409F-A48F-798300959AA1}" destId="{A9C8EFAD-A527-4B39-8C29-EB7E43ECB369}" srcOrd="0" destOrd="0" presId="urn:microsoft.com/office/officeart/2005/8/layout/hList7"/>
    <dgm:cxn modelId="{85F7F4AE-3861-4E31-BD87-509BA26FB819}" type="presParOf" srcId="{A9C8EFAD-A527-4B39-8C29-EB7E43ECB369}" destId="{349E1D97-1D53-4979-87F1-08796E139519}" srcOrd="0" destOrd="0" presId="urn:microsoft.com/office/officeart/2005/8/layout/hList7"/>
    <dgm:cxn modelId="{C9DF8573-8F37-4AD3-8F0A-5E9CF39AB8E6}" type="presParOf" srcId="{A9C8EFAD-A527-4B39-8C29-EB7E43ECB369}" destId="{3A93A7F9-6F44-4B92-A7DF-B42E93CBEC87}" srcOrd="1" destOrd="0" presId="urn:microsoft.com/office/officeart/2005/8/layout/hList7"/>
    <dgm:cxn modelId="{C3D3529E-B9F6-415E-966A-B7E5D16137C4}" type="presParOf" srcId="{A9C8EFAD-A527-4B39-8C29-EB7E43ECB369}" destId="{CCF88E00-6751-46B4-B417-1B487465EF3C}" srcOrd="2" destOrd="0" presId="urn:microsoft.com/office/officeart/2005/8/layout/hList7"/>
    <dgm:cxn modelId="{29D3C210-167B-4CC4-A9C1-B4D87939771B}" type="presParOf" srcId="{A9C8EFAD-A527-4B39-8C29-EB7E43ECB369}" destId="{099CAB79-C97F-43ED-8E5B-372D0FD788C7}" srcOrd="3" destOrd="0" presId="urn:microsoft.com/office/officeart/2005/8/layout/hList7"/>
    <dgm:cxn modelId="{DF237A24-E6DB-489D-9BA5-810FFDF96227}" type="presParOf" srcId="{E487D34E-1113-409F-A48F-798300959AA1}" destId="{96E5CF54-11E0-4F8C-B5FD-666915DA5604}" srcOrd="1" destOrd="0" presId="urn:microsoft.com/office/officeart/2005/8/layout/hList7"/>
    <dgm:cxn modelId="{2F02AC89-0A13-4874-B83B-11BCD382D01E}" type="presParOf" srcId="{E487D34E-1113-409F-A48F-798300959AA1}" destId="{0C1F74DC-74B9-4595-B2C8-8C6B42F7ECA1}" srcOrd="2" destOrd="0" presId="urn:microsoft.com/office/officeart/2005/8/layout/hList7"/>
    <dgm:cxn modelId="{9E9EC4F2-BFA4-4C2E-AF40-68A833029900}" type="presParOf" srcId="{0C1F74DC-74B9-4595-B2C8-8C6B42F7ECA1}" destId="{8E8D5C61-C463-472F-A131-3F4A2288531E}" srcOrd="0" destOrd="0" presId="urn:microsoft.com/office/officeart/2005/8/layout/hList7"/>
    <dgm:cxn modelId="{C9644D90-323E-4F6A-9D1D-298B429132AC}" type="presParOf" srcId="{0C1F74DC-74B9-4595-B2C8-8C6B42F7ECA1}" destId="{24D82633-385B-456E-83DF-60F5BCFEDBCC}" srcOrd="1" destOrd="0" presId="urn:microsoft.com/office/officeart/2005/8/layout/hList7"/>
    <dgm:cxn modelId="{0E5032DD-6BB4-4C0B-A8AB-625F11FC6414}" type="presParOf" srcId="{0C1F74DC-74B9-4595-B2C8-8C6B42F7ECA1}" destId="{28CCCF10-EB73-40F7-AD7A-6A1D0F8C9E58}" srcOrd="2" destOrd="0" presId="urn:microsoft.com/office/officeart/2005/8/layout/hList7"/>
    <dgm:cxn modelId="{B66A6A69-915C-42C9-BD86-FB17FD516C85}" type="presParOf" srcId="{0C1F74DC-74B9-4595-B2C8-8C6B42F7ECA1}" destId="{1BB7BF69-1C15-488F-8388-0A1A32462CD2}" srcOrd="3" destOrd="0" presId="urn:microsoft.com/office/officeart/2005/8/layout/hList7"/>
    <dgm:cxn modelId="{E0C627F4-844E-4C21-99AC-49806E21DF26}" type="presParOf" srcId="{E487D34E-1113-409F-A48F-798300959AA1}" destId="{9A08C747-8B9F-4F63-B683-F7A739D87B2A}" srcOrd="3" destOrd="0" presId="urn:microsoft.com/office/officeart/2005/8/layout/hList7"/>
    <dgm:cxn modelId="{D1699709-2122-4125-8E8B-4D1D8618661D}" type="presParOf" srcId="{E487D34E-1113-409F-A48F-798300959AA1}" destId="{976FA672-E025-45E4-972C-25EA6C8D1AF0}" srcOrd="4" destOrd="0" presId="urn:microsoft.com/office/officeart/2005/8/layout/hList7"/>
    <dgm:cxn modelId="{203344A3-5C17-40BF-BBF0-EDABE84775E5}" type="presParOf" srcId="{976FA672-E025-45E4-972C-25EA6C8D1AF0}" destId="{25FF4467-3F2A-4A60-8687-B33E5B6BDBDC}" srcOrd="0" destOrd="0" presId="urn:microsoft.com/office/officeart/2005/8/layout/hList7"/>
    <dgm:cxn modelId="{F02D0AD8-4C9E-476D-98D7-F9799C9B19AA}" type="presParOf" srcId="{976FA672-E025-45E4-972C-25EA6C8D1AF0}" destId="{375F0762-A632-4CE5-9B8E-C38C61481E7A}" srcOrd="1" destOrd="0" presId="urn:microsoft.com/office/officeart/2005/8/layout/hList7"/>
    <dgm:cxn modelId="{E7914505-9AF1-44B1-97F0-6E01868C54F3}" type="presParOf" srcId="{976FA672-E025-45E4-972C-25EA6C8D1AF0}" destId="{4FB9894C-8F64-4F64-B65B-3EC006EF6F12}" srcOrd="2" destOrd="0" presId="urn:microsoft.com/office/officeart/2005/8/layout/hList7"/>
    <dgm:cxn modelId="{20E909AC-606D-49EC-9FE3-EB23809A43A1}" type="presParOf" srcId="{976FA672-E025-45E4-972C-25EA6C8D1AF0}" destId="{345AF032-EA30-4530-BAA6-2D1FE77D015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A65A22-78C5-4356-A005-49D6928F1B9E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504E0A95-7E0E-4BEB-89E9-67F6321CB08F}">
      <dgm:prSet phldrT="[Текст]" custT="1"/>
      <dgm:spPr/>
      <dgm:t>
        <a:bodyPr/>
        <a:lstStyle/>
        <a:p>
          <a:pPr algn="just"/>
          <a:r>
            <a:rPr kumimoji="0" lang="ru-RU" altLang="ru-RU" sz="1600" b="1" i="0" u="none" strike="noStrike" cap="none" normalizeH="0" baseline="0" dirty="0" smtClean="0">
              <a:ln/>
              <a:effectLst/>
              <a:latin typeface="+mj-lt"/>
              <a:cs typeface="Times New Roman" panose="02020603050405020304" pitchFamily="18" charset="0"/>
            </a:rPr>
            <a:t>Формальное образование </a:t>
          </a:r>
          <a:r>
            <a:rPr kumimoji="0" lang="ru-RU" altLang="ru-RU" sz="1600" b="0" i="0" u="none" strike="noStrike" cap="none" normalizeH="0" baseline="0" dirty="0" smtClean="0">
              <a:ln/>
              <a:effectLst/>
              <a:latin typeface="+mj-lt"/>
              <a:cs typeface="Times New Roman" panose="02020603050405020304" pitchFamily="18" charset="0"/>
            </a:rPr>
            <a:t>- это образование, направленное на получение или изменение образовательного уровня и квалификации в учебных заведениях и учреждениях образования согласно определенным образовательно-профессиональным программам и сроком обучения, мерами государственной аттестации, что подтверждается получением соответствующих документов об образовании</a:t>
          </a:r>
          <a:endParaRPr lang="ru-RU" sz="1600" dirty="0">
            <a:latin typeface="+mj-lt"/>
            <a:cs typeface="Times New Roman" panose="02020603050405020304" pitchFamily="18" charset="0"/>
          </a:endParaRPr>
        </a:p>
      </dgm:t>
    </dgm:pt>
    <dgm:pt modelId="{EB958BE8-D0A9-4FAB-8098-570574B61A60}" type="parTrans" cxnId="{9BB59434-2497-4AB7-BBA6-3071C629D32C}">
      <dgm:prSet/>
      <dgm:spPr/>
      <dgm:t>
        <a:bodyPr/>
        <a:lstStyle/>
        <a:p>
          <a:endParaRPr lang="ru-RU"/>
        </a:p>
      </dgm:t>
    </dgm:pt>
    <dgm:pt modelId="{E0345007-0F90-478F-BAFB-746DE840CDAE}" type="sibTrans" cxnId="{9BB59434-2497-4AB7-BBA6-3071C629D32C}">
      <dgm:prSet/>
      <dgm:spPr/>
      <dgm:t>
        <a:bodyPr/>
        <a:lstStyle/>
        <a:p>
          <a:endParaRPr lang="ru-RU"/>
        </a:p>
      </dgm:t>
    </dgm:pt>
    <dgm:pt modelId="{16C3661C-3C08-46BF-A5C5-2532C4EEAAD7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err="1" smtClean="0">
              <a:latin typeface="+mj-lt"/>
              <a:cs typeface="Times New Roman" panose="02020603050405020304" pitchFamily="18" charset="0"/>
            </a:rPr>
            <a:t>Информальное</a:t>
          </a:r>
          <a:r>
            <a:rPr lang="ru-RU" sz="1600" b="1" dirty="0" smtClean="0">
              <a:latin typeface="+mj-lt"/>
              <a:cs typeface="Times New Roman" panose="02020603050405020304" pitchFamily="18" charset="0"/>
            </a:rPr>
            <a:t> образование</a:t>
          </a:r>
          <a:r>
            <a:rPr lang="ru-RU" sz="1600" dirty="0" smtClean="0">
              <a:latin typeface="+mj-lt"/>
              <a:cs typeface="Times New Roman" panose="02020603050405020304" pitchFamily="18" charset="0"/>
            </a:rPr>
            <a:t> является общим термином для образования за пределами стандартной образовательной среды - индивидуальная познавательная деятельность, сопровождающая повседневную жизнь и не обязательно носящая целенаправленный характер; спонтанное образование, реализующееся за счёт собственной активности индивидов в…</a:t>
          </a:r>
        </a:p>
        <a:p>
          <a:pPr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>
            <a:latin typeface="+mj-lt"/>
          </a:endParaRPr>
        </a:p>
      </dgm:t>
    </dgm:pt>
    <dgm:pt modelId="{FB5575C0-A977-4FC4-897E-2F75E0FB1BE7}" type="parTrans" cxnId="{40669CDB-D688-4C1D-BA44-6B486224ED34}">
      <dgm:prSet/>
      <dgm:spPr/>
      <dgm:t>
        <a:bodyPr/>
        <a:lstStyle/>
        <a:p>
          <a:endParaRPr lang="ru-RU"/>
        </a:p>
      </dgm:t>
    </dgm:pt>
    <dgm:pt modelId="{49439F81-0BA3-4DB5-860F-2E25FF7F6A74}" type="sibTrans" cxnId="{40669CDB-D688-4C1D-BA44-6B486224ED34}">
      <dgm:prSet/>
      <dgm:spPr/>
      <dgm:t>
        <a:bodyPr/>
        <a:lstStyle/>
        <a:p>
          <a:endParaRPr lang="ru-RU"/>
        </a:p>
      </dgm:t>
    </dgm:pt>
    <dgm:pt modelId="{AAECA9E7-53F5-45B2-A5AD-5FE57374BD23}">
      <dgm:prSet custT="1"/>
      <dgm:spPr/>
      <dgm:t>
        <a:bodyPr/>
        <a:lstStyle/>
        <a:p>
          <a:pPr algn="just"/>
          <a:r>
            <a:rPr lang="ru-RU" sz="1600" b="1" dirty="0" smtClean="0">
              <a:latin typeface="+mj-lt"/>
              <a:cs typeface="Times New Roman" panose="02020603050405020304" pitchFamily="18" charset="0"/>
            </a:rPr>
            <a:t>Неформальное образование</a:t>
          </a:r>
          <a:r>
            <a:rPr lang="ru-RU" sz="1600" dirty="0" smtClean="0">
              <a:latin typeface="+mj-lt"/>
              <a:cs typeface="Times New Roman" panose="02020603050405020304" pitchFamily="18" charset="0"/>
            </a:rPr>
            <a:t> — любой вид организованной и систематической деятельности, которая не может не совпадать с деятельностью школ, университетов и других учреждений, входящих в формальные системы образования</a:t>
          </a:r>
          <a:endParaRPr lang="ru-RU" sz="1600" dirty="0">
            <a:latin typeface="+mj-lt"/>
            <a:cs typeface="Times New Roman" panose="02020603050405020304" pitchFamily="18" charset="0"/>
          </a:endParaRPr>
        </a:p>
      </dgm:t>
    </dgm:pt>
    <dgm:pt modelId="{BBC9088E-0535-41DF-8CD7-8493A8F6F3FD}" type="parTrans" cxnId="{71306197-C09F-43B9-925A-287D353507BC}">
      <dgm:prSet/>
      <dgm:spPr/>
      <dgm:t>
        <a:bodyPr/>
        <a:lstStyle/>
        <a:p>
          <a:endParaRPr lang="ru-RU"/>
        </a:p>
      </dgm:t>
    </dgm:pt>
    <dgm:pt modelId="{1D5F11B1-D9C9-4963-A75F-2470C5DAECCF}" type="sibTrans" cxnId="{71306197-C09F-43B9-925A-287D353507BC}">
      <dgm:prSet/>
      <dgm:spPr/>
      <dgm:t>
        <a:bodyPr/>
        <a:lstStyle/>
        <a:p>
          <a:endParaRPr lang="ru-RU"/>
        </a:p>
      </dgm:t>
    </dgm:pt>
    <dgm:pt modelId="{7F9663C2-B51A-4D36-9A55-B44977B59612}" type="pres">
      <dgm:prSet presAssocID="{5BA65A22-78C5-4356-A005-49D6928F1B9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6055B95-C593-434E-B49E-62EB725BB047}" type="pres">
      <dgm:prSet presAssocID="{5BA65A22-78C5-4356-A005-49D6928F1B9E}" presName="Name1" presStyleCnt="0"/>
      <dgm:spPr/>
      <dgm:t>
        <a:bodyPr/>
        <a:lstStyle/>
        <a:p>
          <a:endParaRPr lang="ru-RU"/>
        </a:p>
      </dgm:t>
    </dgm:pt>
    <dgm:pt modelId="{D153E1D8-8F3A-42BF-9F71-164A87A0042D}" type="pres">
      <dgm:prSet presAssocID="{5BA65A22-78C5-4356-A005-49D6928F1B9E}" presName="cycle" presStyleCnt="0"/>
      <dgm:spPr/>
      <dgm:t>
        <a:bodyPr/>
        <a:lstStyle/>
        <a:p>
          <a:endParaRPr lang="ru-RU"/>
        </a:p>
      </dgm:t>
    </dgm:pt>
    <dgm:pt modelId="{A314B8FE-F12C-4FC0-B7D2-AFE2F23C7AE5}" type="pres">
      <dgm:prSet presAssocID="{5BA65A22-78C5-4356-A005-49D6928F1B9E}" presName="srcNode" presStyleLbl="node1" presStyleIdx="0" presStyleCnt="3"/>
      <dgm:spPr/>
      <dgm:t>
        <a:bodyPr/>
        <a:lstStyle/>
        <a:p>
          <a:endParaRPr lang="ru-RU"/>
        </a:p>
      </dgm:t>
    </dgm:pt>
    <dgm:pt modelId="{7DE6D928-99C9-4639-9B93-E4BB91132FAF}" type="pres">
      <dgm:prSet presAssocID="{5BA65A22-78C5-4356-A005-49D6928F1B9E}" presName="conn" presStyleLbl="parChTrans1D2" presStyleIdx="0" presStyleCnt="1"/>
      <dgm:spPr/>
      <dgm:t>
        <a:bodyPr/>
        <a:lstStyle/>
        <a:p>
          <a:endParaRPr lang="ru-RU"/>
        </a:p>
      </dgm:t>
    </dgm:pt>
    <dgm:pt modelId="{C806E120-C45A-4EAB-9C31-E7C8BB0FA473}" type="pres">
      <dgm:prSet presAssocID="{5BA65A22-78C5-4356-A005-49D6928F1B9E}" presName="extraNode" presStyleLbl="node1" presStyleIdx="0" presStyleCnt="3"/>
      <dgm:spPr/>
      <dgm:t>
        <a:bodyPr/>
        <a:lstStyle/>
        <a:p>
          <a:endParaRPr lang="ru-RU"/>
        </a:p>
      </dgm:t>
    </dgm:pt>
    <dgm:pt modelId="{A42A20EF-C375-48FA-B116-16E4F2136B32}" type="pres">
      <dgm:prSet presAssocID="{5BA65A22-78C5-4356-A005-49D6928F1B9E}" presName="dstNode" presStyleLbl="node1" presStyleIdx="0" presStyleCnt="3"/>
      <dgm:spPr/>
      <dgm:t>
        <a:bodyPr/>
        <a:lstStyle/>
        <a:p>
          <a:endParaRPr lang="ru-RU"/>
        </a:p>
      </dgm:t>
    </dgm:pt>
    <dgm:pt modelId="{E06DC75F-9704-4F20-A231-618C129E171C}" type="pres">
      <dgm:prSet presAssocID="{504E0A95-7E0E-4BEB-89E9-67F6321CB08F}" presName="text_1" presStyleLbl="node1" presStyleIdx="0" presStyleCnt="3" custScaleY="149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0B6202-84E6-4EE2-BC64-C94E078685FA}" type="pres">
      <dgm:prSet presAssocID="{504E0A95-7E0E-4BEB-89E9-67F6321CB08F}" presName="accent_1" presStyleCnt="0"/>
      <dgm:spPr/>
      <dgm:t>
        <a:bodyPr/>
        <a:lstStyle/>
        <a:p>
          <a:endParaRPr lang="ru-RU"/>
        </a:p>
      </dgm:t>
    </dgm:pt>
    <dgm:pt modelId="{BF811329-D866-4D81-A8B6-25AA0F698CCB}" type="pres">
      <dgm:prSet presAssocID="{504E0A95-7E0E-4BEB-89E9-67F6321CB08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CDA541E-8692-4D0A-874D-A7477F92220B}" type="pres">
      <dgm:prSet presAssocID="{AAECA9E7-53F5-45B2-A5AD-5FE57374BD23}" presName="text_2" presStyleLbl="node1" presStyleIdx="1" presStyleCnt="3" custScaleY="121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BC553-4937-4A77-99A0-086E60637E63}" type="pres">
      <dgm:prSet presAssocID="{AAECA9E7-53F5-45B2-A5AD-5FE57374BD23}" presName="accent_2" presStyleCnt="0"/>
      <dgm:spPr/>
      <dgm:t>
        <a:bodyPr/>
        <a:lstStyle/>
        <a:p>
          <a:endParaRPr lang="ru-RU"/>
        </a:p>
      </dgm:t>
    </dgm:pt>
    <dgm:pt modelId="{D723C51A-B6D9-435F-B9FB-2AFD14F4BEAE}" type="pres">
      <dgm:prSet presAssocID="{AAECA9E7-53F5-45B2-A5AD-5FE57374BD23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3807490-47EB-46A3-9F3D-F5C8DC523966}" type="pres">
      <dgm:prSet presAssocID="{16C3661C-3C08-46BF-A5C5-2532C4EEAAD7}" presName="text_3" presStyleLbl="node1" presStyleIdx="2" presStyleCnt="3" custScaleY="156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F33093-D22A-4175-9B6A-7E907AA25AAA}" type="pres">
      <dgm:prSet presAssocID="{16C3661C-3C08-46BF-A5C5-2532C4EEAAD7}" presName="accent_3" presStyleCnt="0"/>
      <dgm:spPr/>
      <dgm:t>
        <a:bodyPr/>
        <a:lstStyle/>
        <a:p>
          <a:endParaRPr lang="ru-RU"/>
        </a:p>
      </dgm:t>
    </dgm:pt>
    <dgm:pt modelId="{B012B181-2AA8-4282-A37C-27D5D21BAC7B}" type="pres">
      <dgm:prSet presAssocID="{16C3661C-3C08-46BF-A5C5-2532C4EEAAD7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5E9F566-C55E-43C0-BAFD-5B443A4278C3}" type="presOf" srcId="{16C3661C-3C08-46BF-A5C5-2532C4EEAAD7}" destId="{A3807490-47EB-46A3-9F3D-F5C8DC523966}" srcOrd="0" destOrd="0" presId="urn:microsoft.com/office/officeart/2008/layout/VerticalCurvedList"/>
    <dgm:cxn modelId="{9BB59434-2497-4AB7-BBA6-3071C629D32C}" srcId="{5BA65A22-78C5-4356-A005-49D6928F1B9E}" destId="{504E0A95-7E0E-4BEB-89E9-67F6321CB08F}" srcOrd="0" destOrd="0" parTransId="{EB958BE8-D0A9-4FAB-8098-570574B61A60}" sibTransId="{E0345007-0F90-478F-BAFB-746DE840CDAE}"/>
    <dgm:cxn modelId="{643E09C5-AFA0-4BD7-9676-F7BF75D2180E}" type="presOf" srcId="{E0345007-0F90-478F-BAFB-746DE840CDAE}" destId="{7DE6D928-99C9-4639-9B93-E4BB91132FAF}" srcOrd="0" destOrd="0" presId="urn:microsoft.com/office/officeart/2008/layout/VerticalCurvedList"/>
    <dgm:cxn modelId="{2BEE77CC-77EA-4D7C-B871-59D1756D782C}" type="presOf" srcId="{5BA65A22-78C5-4356-A005-49D6928F1B9E}" destId="{7F9663C2-B51A-4D36-9A55-B44977B59612}" srcOrd="0" destOrd="0" presId="urn:microsoft.com/office/officeart/2008/layout/VerticalCurvedList"/>
    <dgm:cxn modelId="{40669CDB-D688-4C1D-BA44-6B486224ED34}" srcId="{5BA65A22-78C5-4356-A005-49D6928F1B9E}" destId="{16C3661C-3C08-46BF-A5C5-2532C4EEAAD7}" srcOrd="2" destOrd="0" parTransId="{FB5575C0-A977-4FC4-897E-2F75E0FB1BE7}" sibTransId="{49439F81-0BA3-4DB5-860F-2E25FF7F6A74}"/>
    <dgm:cxn modelId="{71306197-C09F-43B9-925A-287D353507BC}" srcId="{5BA65A22-78C5-4356-A005-49D6928F1B9E}" destId="{AAECA9E7-53F5-45B2-A5AD-5FE57374BD23}" srcOrd="1" destOrd="0" parTransId="{BBC9088E-0535-41DF-8CD7-8493A8F6F3FD}" sibTransId="{1D5F11B1-D9C9-4963-A75F-2470C5DAECCF}"/>
    <dgm:cxn modelId="{C642512E-FB8E-4DF1-B78A-89EA020B0026}" type="presOf" srcId="{AAECA9E7-53F5-45B2-A5AD-5FE57374BD23}" destId="{ACDA541E-8692-4D0A-874D-A7477F92220B}" srcOrd="0" destOrd="0" presId="urn:microsoft.com/office/officeart/2008/layout/VerticalCurvedList"/>
    <dgm:cxn modelId="{89ED28DE-5311-42AB-8B38-C3FA6149118E}" type="presOf" srcId="{504E0A95-7E0E-4BEB-89E9-67F6321CB08F}" destId="{E06DC75F-9704-4F20-A231-618C129E171C}" srcOrd="0" destOrd="0" presId="urn:microsoft.com/office/officeart/2008/layout/VerticalCurvedList"/>
    <dgm:cxn modelId="{78D46131-0144-4F2F-B649-81E95A9429F7}" type="presParOf" srcId="{7F9663C2-B51A-4D36-9A55-B44977B59612}" destId="{F6055B95-C593-434E-B49E-62EB725BB047}" srcOrd="0" destOrd="0" presId="urn:microsoft.com/office/officeart/2008/layout/VerticalCurvedList"/>
    <dgm:cxn modelId="{12DC72DB-DBB3-4C1A-B637-ED7E168674EB}" type="presParOf" srcId="{F6055B95-C593-434E-B49E-62EB725BB047}" destId="{D153E1D8-8F3A-42BF-9F71-164A87A0042D}" srcOrd="0" destOrd="0" presId="urn:microsoft.com/office/officeart/2008/layout/VerticalCurvedList"/>
    <dgm:cxn modelId="{D28A094D-E01F-49AC-801A-98053656EFA2}" type="presParOf" srcId="{D153E1D8-8F3A-42BF-9F71-164A87A0042D}" destId="{A314B8FE-F12C-4FC0-B7D2-AFE2F23C7AE5}" srcOrd="0" destOrd="0" presId="urn:microsoft.com/office/officeart/2008/layout/VerticalCurvedList"/>
    <dgm:cxn modelId="{9B986D80-7B10-4E8F-BB81-31764EB80EFA}" type="presParOf" srcId="{D153E1D8-8F3A-42BF-9F71-164A87A0042D}" destId="{7DE6D928-99C9-4639-9B93-E4BB91132FAF}" srcOrd="1" destOrd="0" presId="urn:microsoft.com/office/officeart/2008/layout/VerticalCurvedList"/>
    <dgm:cxn modelId="{3DA9AF7D-E3BE-47C8-B825-90374F6A4C87}" type="presParOf" srcId="{D153E1D8-8F3A-42BF-9F71-164A87A0042D}" destId="{C806E120-C45A-4EAB-9C31-E7C8BB0FA473}" srcOrd="2" destOrd="0" presId="urn:microsoft.com/office/officeart/2008/layout/VerticalCurvedList"/>
    <dgm:cxn modelId="{76DA4A67-1FB8-4F8E-B091-4709708E38DD}" type="presParOf" srcId="{D153E1D8-8F3A-42BF-9F71-164A87A0042D}" destId="{A42A20EF-C375-48FA-B116-16E4F2136B32}" srcOrd="3" destOrd="0" presId="urn:microsoft.com/office/officeart/2008/layout/VerticalCurvedList"/>
    <dgm:cxn modelId="{B5281E01-DAC6-4F15-9127-16563A0BB90F}" type="presParOf" srcId="{F6055B95-C593-434E-B49E-62EB725BB047}" destId="{E06DC75F-9704-4F20-A231-618C129E171C}" srcOrd="1" destOrd="0" presId="urn:microsoft.com/office/officeart/2008/layout/VerticalCurvedList"/>
    <dgm:cxn modelId="{4F9FE40B-0D59-4A44-AFF9-7FC938915532}" type="presParOf" srcId="{F6055B95-C593-434E-B49E-62EB725BB047}" destId="{A60B6202-84E6-4EE2-BC64-C94E078685FA}" srcOrd="2" destOrd="0" presId="urn:microsoft.com/office/officeart/2008/layout/VerticalCurvedList"/>
    <dgm:cxn modelId="{89F9BC1A-B47E-4789-B865-6BE95C74D631}" type="presParOf" srcId="{A60B6202-84E6-4EE2-BC64-C94E078685FA}" destId="{BF811329-D866-4D81-A8B6-25AA0F698CCB}" srcOrd="0" destOrd="0" presId="urn:microsoft.com/office/officeart/2008/layout/VerticalCurvedList"/>
    <dgm:cxn modelId="{92A33EEC-4D62-474A-B7FB-CD04CD42452A}" type="presParOf" srcId="{F6055B95-C593-434E-B49E-62EB725BB047}" destId="{ACDA541E-8692-4D0A-874D-A7477F92220B}" srcOrd="3" destOrd="0" presId="urn:microsoft.com/office/officeart/2008/layout/VerticalCurvedList"/>
    <dgm:cxn modelId="{3799C37D-587E-40E7-A252-7A7F083AE64B}" type="presParOf" srcId="{F6055B95-C593-434E-B49E-62EB725BB047}" destId="{800BC553-4937-4A77-99A0-086E60637E63}" srcOrd="4" destOrd="0" presId="urn:microsoft.com/office/officeart/2008/layout/VerticalCurvedList"/>
    <dgm:cxn modelId="{4A432B70-AB4A-4216-981E-7F4A0FA6FFB5}" type="presParOf" srcId="{800BC553-4937-4A77-99A0-086E60637E63}" destId="{D723C51A-B6D9-435F-B9FB-2AFD14F4BEAE}" srcOrd="0" destOrd="0" presId="urn:microsoft.com/office/officeart/2008/layout/VerticalCurvedList"/>
    <dgm:cxn modelId="{F96281FB-D8C9-4339-876C-F9A897FF3A07}" type="presParOf" srcId="{F6055B95-C593-434E-B49E-62EB725BB047}" destId="{A3807490-47EB-46A3-9F3D-F5C8DC523966}" srcOrd="5" destOrd="0" presId="urn:microsoft.com/office/officeart/2008/layout/VerticalCurvedList"/>
    <dgm:cxn modelId="{69191D48-3BC5-4641-BC2B-FE91C935EE15}" type="presParOf" srcId="{F6055B95-C593-434E-B49E-62EB725BB047}" destId="{D1F33093-D22A-4175-9B6A-7E907AA25AAA}" srcOrd="6" destOrd="0" presId="urn:microsoft.com/office/officeart/2008/layout/VerticalCurvedList"/>
    <dgm:cxn modelId="{83F940E6-2FAB-46DE-937A-6A0876653D7A}" type="presParOf" srcId="{D1F33093-D22A-4175-9B6A-7E907AA25AAA}" destId="{B012B181-2AA8-4282-A37C-27D5D21BAC7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62630C-36F5-4F07-8FCC-9E66364E2481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80D82D36-35BA-4B89-877E-36CFE11358A5}">
      <dgm:prSet/>
      <dgm:spPr/>
      <dgm:t>
        <a:bodyPr/>
        <a:lstStyle/>
        <a:p>
          <a:pPr rtl="0"/>
          <a:r>
            <a:rPr lang="ru-RU" smtClean="0"/>
            <a:t>развитие активной жизненной позиции педагога, его коммуникативных способностей, стремления к самосовершенствованию, самопознанию, самоактуализации; </a:t>
          </a:r>
          <a:endParaRPr lang="ru-RU"/>
        </a:p>
      </dgm:t>
    </dgm:pt>
    <dgm:pt modelId="{CC39EE12-0F5C-44D7-AB9C-B7AB18A2210F}" type="parTrans" cxnId="{66DFBC63-2214-4F2E-B80F-A339593BCC07}">
      <dgm:prSet/>
      <dgm:spPr/>
      <dgm:t>
        <a:bodyPr/>
        <a:lstStyle/>
        <a:p>
          <a:endParaRPr lang="ru-RU"/>
        </a:p>
      </dgm:t>
    </dgm:pt>
    <dgm:pt modelId="{91F282E9-0796-4381-BF7A-F91DE529336C}" type="sibTrans" cxnId="{66DFBC63-2214-4F2E-B80F-A339593BCC07}">
      <dgm:prSet/>
      <dgm:spPr/>
      <dgm:t>
        <a:bodyPr/>
        <a:lstStyle/>
        <a:p>
          <a:endParaRPr lang="ru-RU"/>
        </a:p>
      </dgm:t>
    </dgm:pt>
    <dgm:pt modelId="{C04F7285-C2DB-48B5-90CA-819212696680}">
      <dgm:prSet/>
      <dgm:spPr/>
      <dgm:t>
        <a:bodyPr/>
        <a:lstStyle/>
        <a:p>
          <a:pPr rtl="0"/>
          <a:r>
            <a:rPr lang="ru-RU" smtClean="0"/>
            <a:t>внедрение новых педагогических технологий в муниципальную и региональную системы образования; </a:t>
          </a:r>
          <a:endParaRPr lang="ru-RU"/>
        </a:p>
      </dgm:t>
    </dgm:pt>
    <dgm:pt modelId="{29BD8AC1-F5B6-4328-99C0-84A723C3A8C4}" type="parTrans" cxnId="{3BC93C78-72B4-4070-9C00-3EB7F4678550}">
      <dgm:prSet/>
      <dgm:spPr/>
      <dgm:t>
        <a:bodyPr/>
        <a:lstStyle/>
        <a:p>
          <a:endParaRPr lang="ru-RU"/>
        </a:p>
      </dgm:t>
    </dgm:pt>
    <dgm:pt modelId="{81E636DB-A077-4613-8AC4-7C84AC62CBF3}" type="sibTrans" cxnId="{3BC93C78-72B4-4070-9C00-3EB7F4678550}">
      <dgm:prSet/>
      <dgm:spPr/>
      <dgm:t>
        <a:bodyPr/>
        <a:lstStyle/>
        <a:p>
          <a:endParaRPr lang="ru-RU"/>
        </a:p>
      </dgm:t>
    </dgm:pt>
    <dgm:pt modelId="{9F0CDA63-5F70-4B8B-A257-72EB90EC0090}">
      <dgm:prSet/>
      <dgm:spPr/>
      <dgm:t>
        <a:bodyPr/>
        <a:lstStyle/>
        <a:p>
          <a:pPr rtl="0"/>
          <a:r>
            <a:rPr lang="ru-RU" smtClean="0"/>
            <a:t>замена административных методов оценки членов коллектива на объективные, основанные на результатах и результативности профессиональной деятельности; </a:t>
          </a:r>
          <a:endParaRPr lang="ru-RU"/>
        </a:p>
      </dgm:t>
    </dgm:pt>
    <dgm:pt modelId="{EECE3F05-DF7E-4475-816D-9E15BFE8B067}" type="parTrans" cxnId="{9217D806-C051-42D0-A2E7-21B2BEF77F55}">
      <dgm:prSet/>
      <dgm:spPr/>
      <dgm:t>
        <a:bodyPr/>
        <a:lstStyle/>
        <a:p>
          <a:endParaRPr lang="ru-RU"/>
        </a:p>
      </dgm:t>
    </dgm:pt>
    <dgm:pt modelId="{7D1AD3D1-BA52-4E85-92C9-1C98F3F06D2A}" type="sibTrans" cxnId="{9217D806-C051-42D0-A2E7-21B2BEF77F55}">
      <dgm:prSet/>
      <dgm:spPr/>
      <dgm:t>
        <a:bodyPr/>
        <a:lstStyle/>
        <a:p>
          <a:endParaRPr lang="ru-RU"/>
        </a:p>
      </dgm:t>
    </dgm:pt>
    <dgm:pt modelId="{0DA56041-F5D4-46D3-96EB-3C3A9FF0FEE8}">
      <dgm:prSet/>
      <dgm:spPr/>
      <dgm:t>
        <a:bodyPr/>
        <a:lstStyle/>
        <a:p>
          <a:pPr rtl="0"/>
          <a:r>
            <a:rPr lang="ru-RU" smtClean="0"/>
            <a:t>повышение рейтинга не только отдельного педагога, но и учреждения в целом; </a:t>
          </a:r>
          <a:endParaRPr lang="ru-RU"/>
        </a:p>
      </dgm:t>
    </dgm:pt>
    <dgm:pt modelId="{C1DA6CC7-FF52-4D23-BDAA-DF17E29F1890}" type="parTrans" cxnId="{B8B5C964-275F-4023-A3F3-BD0C4273A490}">
      <dgm:prSet/>
      <dgm:spPr/>
      <dgm:t>
        <a:bodyPr/>
        <a:lstStyle/>
        <a:p>
          <a:endParaRPr lang="ru-RU"/>
        </a:p>
      </dgm:t>
    </dgm:pt>
    <dgm:pt modelId="{D8561DA6-F420-4FE2-B49A-0C428BADD2F9}" type="sibTrans" cxnId="{B8B5C964-275F-4023-A3F3-BD0C4273A490}">
      <dgm:prSet/>
      <dgm:spPr/>
      <dgm:t>
        <a:bodyPr/>
        <a:lstStyle/>
        <a:p>
          <a:endParaRPr lang="ru-RU"/>
        </a:p>
      </dgm:t>
    </dgm:pt>
    <dgm:pt modelId="{F1DFD169-2CD6-40F2-883B-7BBFC425B388}">
      <dgm:prSet/>
      <dgm:spPr/>
      <dgm:t>
        <a:bodyPr/>
        <a:lstStyle/>
        <a:p>
          <a:pPr rtl="0"/>
          <a:r>
            <a:rPr lang="ru-RU" smtClean="0"/>
            <a:t>развитие компетенций педагогов, их творческого потенциала, приобщение к исследовательской деятельности; </a:t>
          </a:r>
          <a:endParaRPr lang="ru-RU"/>
        </a:p>
      </dgm:t>
    </dgm:pt>
    <dgm:pt modelId="{B96BF771-0EED-4DEF-B136-FFA0192A1E2F}" type="parTrans" cxnId="{C029BEF6-E617-4104-85FE-D3623AD033B2}">
      <dgm:prSet/>
      <dgm:spPr/>
      <dgm:t>
        <a:bodyPr/>
        <a:lstStyle/>
        <a:p>
          <a:endParaRPr lang="ru-RU"/>
        </a:p>
      </dgm:t>
    </dgm:pt>
    <dgm:pt modelId="{EF4815FB-DBCD-4B0E-AD2A-DDEB9BD3635D}" type="sibTrans" cxnId="{C029BEF6-E617-4104-85FE-D3623AD033B2}">
      <dgm:prSet/>
      <dgm:spPr/>
      <dgm:t>
        <a:bodyPr/>
        <a:lstStyle/>
        <a:p>
          <a:endParaRPr lang="ru-RU"/>
        </a:p>
      </dgm:t>
    </dgm:pt>
    <dgm:pt modelId="{95D0C36D-FE46-418C-8E95-13B7FCD46B9F}">
      <dgm:prSet/>
      <dgm:spPr/>
      <dgm:t>
        <a:bodyPr/>
        <a:lstStyle/>
        <a:p>
          <a:pPr rtl="0"/>
          <a:r>
            <a:rPr lang="ru-RU" dirty="0" smtClean="0"/>
            <a:t>создание благоприятной мотивационной среды для профессионального развития педагогов.</a:t>
          </a:r>
          <a:endParaRPr lang="ru-RU" dirty="0"/>
        </a:p>
      </dgm:t>
    </dgm:pt>
    <dgm:pt modelId="{61BC1668-E200-4FB2-9EF9-6E583661FE5E}" type="parTrans" cxnId="{59B108BE-C5EA-4BE5-A90A-5CE39E4145A9}">
      <dgm:prSet/>
      <dgm:spPr/>
      <dgm:t>
        <a:bodyPr/>
        <a:lstStyle/>
        <a:p>
          <a:endParaRPr lang="ru-RU"/>
        </a:p>
      </dgm:t>
    </dgm:pt>
    <dgm:pt modelId="{BDACF089-8154-4A33-915C-CC780BA255D1}" type="sibTrans" cxnId="{59B108BE-C5EA-4BE5-A90A-5CE39E4145A9}">
      <dgm:prSet/>
      <dgm:spPr/>
      <dgm:t>
        <a:bodyPr/>
        <a:lstStyle/>
        <a:p>
          <a:endParaRPr lang="ru-RU"/>
        </a:p>
      </dgm:t>
    </dgm:pt>
    <dgm:pt modelId="{05B8B41A-BD78-4E63-BFD5-CE244E449737}" type="pres">
      <dgm:prSet presAssocID="{2A62630C-36F5-4F07-8FCC-9E66364E248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A0476CF-B9CA-4E51-A4B4-DAA3897DB99A}" type="pres">
      <dgm:prSet presAssocID="{2A62630C-36F5-4F07-8FCC-9E66364E2481}" presName="Name1" presStyleCnt="0"/>
      <dgm:spPr/>
    </dgm:pt>
    <dgm:pt modelId="{8D96D7C1-0CA0-48D0-98C2-4EF0799F6E17}" type="pres">
      <dgm:prSet presAssocID="{2A62630C-36F5-4F07-8FCC-9E66364E2481}" presName="cycle" presStyleCnt="0"/>
      <dgm:spPr/>
    </dgm:pt>
    <dgm:pt modelId="{8FA8ABCD-ACAB-4AD7-918A-425C40931960}" type="pres">
      <dgm:prSet presAssocID="{2A62630C-36F5-4F07-8FCC-9E66364E2481}" presName="srcNode" presStyleLbl="node1" presStyleIdx="0" presStyleCnt="6"/>
      <dgm:spPr/>
    </dgm:pt>
    <dgm:pt modelId="{8AF6C76D-028E-4924-8643-87E2066879A3}" type="pres">
      <dgm:prSet presAssocID="{2A62630C-36F5-4F07-8FCC-9E66364E2481}" presName="conn" presStyleLbl="parChTrans1D2" presStyleIdx="0" presStyleCnt="1"/>
      <dgm:spPr/>
      <dgm:t>
        <a:bodyPr/>
        <a:lstStyle/>
        <a:p>
          <a:endParaRPr lang="ru-RU"/>
        </a:p>
      </dgm:t>
    </dgm:pt>
    <dgm:pt modelId="{226A98FD-B780-432B-A1D3-7D80EFC85D28}" type="pres">
      <dgm:prSet presAssocID="{2A62630C-36F5-4F07-8FCC-9E66364E2481}" presName="extraNode" presStyleLbl="node1" presStyleIdx="0" presStyleCnt="6"/>
      <dgm:spPr/>
    </dgm:pt>
    <dgm:pt modelId="{06DAB709-A8C6-4ED3-88EA-55A6E6B23FD5}" type="pres">
      <dgm:prSet presAssocID="{2A62630C-36F5-4F07-8FCC-9E66364E2481}" presName="dstNode" presStyleLbl="node1" presStyleIdx="0" presStyleCnt="6"/>
      <dgm:spPr/>
    </dgm:pt>
    <dgm:pt modelId="{7680656E-4CB7-4779-B1C6-5C4644B1F7DF}" type="pres">
      <dgm:prSet presAssocID="{80D82D36-35BA-4B89-877E-36CFE11358A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61273-C998-4271-A071-9510D3B8E2E5}" type="pres">
      <dgm:prSet presAssocID="{80D82D36-35BA-4B89-877E-36CFE11358A5}" presName="accent_1" presStyleCnt="0"/>
      <dgm:spPr/>
    </dgm:pt>
    <dgm:pt modelId="{F91C62EA-94C1-44B4-A9D2-8201C032B81A}" type="pres">
      <dgm:prSet presAssocID="{80D82D36-35BA-4B89-877E-36CFE11358A5}" presName="accentRepeatNode" presStyleLbl="solidFgAcc1" presStyleIdx="0" presStyleCnt="6"/>
      <dgm:spPr/>
    </dgm:pt>
    <dgm:pt modelId="{EB0339F9-CB0B-4D45-B868-772F1E0E607F}" type="pres">
      <dgm:prSet presAssocID="{C04F7285-C2DB-48B5-90CA-819212696680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0F0E47-0A92-4CA6-97A0-404A733F00EC}" type="pres">
      <dgm:prSet presAssocID="{C04F7285-C2DB-48B5-90CA-819212696680}" presName="accent_2" presStyleCnt="0"/>
      <dgm:spPr/>
    </dgm:pt>
    <dgm:pt modelId="{5E7E9A45-ADAE-4FEA-9705-7C78AC0EA359}" type="pres">
      <dgm:prSet presAssocID="{C04F7285-C2DB-48B5-90CA-819212696680}" presName="accentRepeatNode" presStyleLbl="solidFgAcc1" presStyleIdx="1" presStyleCnt="6"/>
      <dgm:spPr/>
    </dgm:pt>
    <dgm:pt modelId="{4A0E83E6-7660-46F4-A431-A840F0B47767}" type="pres">
      <dgm:prSet presAssocID="{9F0CDA63-5F70-4B8B-A257-72EB90EC009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6C63F-C469-4B60-9B03-D5FF675E94D1}" type="pres">
      <dgm:prSet presAssocID="{9F0CDA63-5F70-4B8B-A257-72EB90EC0090}" presName="accent_3" presStyleCnt="0"/>
      <dgm:spPr/>
    </dgm:pt>
    <dgm:pt modelId="{7CBF64AC-AB6D-4ADA-B089-E5C67AC55FF2}" type="pres">
      <dgm:prSet presAssocID="{9F0CDA63-5F70-4B8B-A257-72EB90EC0090}" presName="accentRepeatNode" presStyleLbl="solidFgAcc1" presStyleIdx="2" presStyleCnt="6"/>
      <dgm:spPr/>
    </dgm:pt>
    <dgm:pt modelId="{F0746F11-96A3-4D99-AB9C-EF888922969E}" type="pres">
      <dgm:prSet presAssocID="{0DA56041-F5D4-46D3-96EB-3C3A9FF0FEE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BAB8B-9011-4A3D-A3E2-11BF8FF912D9}" type="pres">
      <dgm:prSet presAssocID="{0DA56041-F5D4-46D3-96EB-3C3A9FF0FEE8}" presName="accent_4" presStyleCnt="0"/>
      <dgm:spPr/>
    </dgm:pt>
    <dgm:pt modelId="{97872C19-93BD-4CBF-9800-BBF4D6010274}" type="pres">
      <dgm:prSet presAssocID="{0DA56041-F5D4-46D3-96EB-3C3A9FF0FEE8}" presName="accentRepeatNode" presStyleLbl="solidFgAcc1" presStyleIdx="3" presStyleCnt="6"/>
      <dgm:spPr/>
    </dgm:pt>
    <dgm:pt modelId="{A45F9284-3419-4F76-BCD0-099D84FCD430}" type="pres">
      <dgm:prSet presAssocID="{F1DFD169-2CD6-40F2-883B-7BBFC425B38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CC86A-430D-4C79-B144-6968D51A9F7B}" type="pres">
      <dgm:prSet presAssocID="{F1DFD169-2CD6-40F2-883B-7BBFC425B388}" presName="accent_5" presStyleCnt="0"/>
      <dgm:spPr/>
    </dgm:pt>
    <dgm:pt modelId="{465CDA7F-A727-4DE1-A5AE-EFF3BA41E0BA}" type="pres">
      <dgm:prSet presAssocID="{F1DFD169-2CD6-40F2-883B-7BBFC425B388}" presName="accentRepeatNode" presStyleLbl="solidFgAcc1" presStyleIdx="4" presStyleCnt="6"/>
      <dgm:spPr/>
    </dgm:pt>
    <dgm:pt modelId="{CC795C0B-6D2F-46B6-8502-FE6E9D3F89C8}" type="pres">
      <dgm:prSet presAssocID="{95D0C36D-FE46-418C-8E95-13B7FCD46B9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D4C05-7636-45D6-8657-80E02B157A55}" type="pres">
      <dgm:prSet presAssocID="{95D0C36D-FE46-418C-8E95-13B7FCD46B9F}" presName="accent_6" presStyleCnt="0"/>
      <dgm:spPr/>
    </dgm:pt>
    <dgm:pt modelId="{2117E9D9-2E85-4532-8788-36033D6265ED}" type="pres">
      <dgm:prSet presAssocID="{95D0C36D-FE46-418C-8E95-13B7FCD46B9F}" presName="accentRepeatNode" presStyleLbl="solidFgAcc1" presStyleIdx="5" presStyleCnt="6"/>
      <dgm:spPr/>
    </dgm:pt>
  </dgm:ptLst>
  <dgm:cxnLst>
    <dgm:cxn modelId="{312BE64E-716C-4DB4-92ED-54EE3EACFCE6}" type="presOf" srcId="{91F282E9-0796-4381-BF7A-F91DE529336C}" destId="{8AF6C76D-028E-4924-8643-87E2066879A3}" srcOrd="0" destOrd="0" presId="urn:microsoft.com/office/officeart/2008/layout/VerticalCurvedList"/>
    <dgm:cxn modelId="{9217D806-C051-42D0-A2E7-21B2BEF77F55}" srcId="{2A62630C-36F5-4F07-8FCC-9E66364E2481}" destId="{9F0CDA63-5F70-4B8B-A257-72EB90EC0090}" srcOrd="2" destOrd="0" parTransId="{EECE3F05-DF7E-4475-816D-9E15BFE8B067}" sibTransId="{7D1AD3D1-BA52-4E85-92C9-1C98F3F06D2A}"/>
    <dgm:cxn modelId="{3E3FB0D6-7A7A-4A61-ABB1-19EC1FAC03C2}" type="presOf" srcId="{C04F7285-C2DB-48B5-90CA-819212696680}" destId="{EB0339F9-CB0B-4D45-B868-772F1E0E607F}" srcOrd="0" destOrd="0" presId="urn:microsoft.com/office/officeart/2008/layout/VerticalCurvedList"/>
    <dgm:cxn modelId="{141DA021-CD97-41F5-920F-6C0DC61721D2}" type="presOf" srcId="{9F0CDA63-5F70-4B8B-A257-72EB90EC0090}" destId="{4A0E83E6-7660-46F4-A431-A840F0B47767}" srcOrd="0" destOrd="0" presId="urn:microsoft.com/office/officeart/2008/layout/VerticalCurvedList"/>
    <dgm:cxn modelId="{66DFBC63-2214-4F2E-B80F-A339593BCC07}" srcId="{2A62630C-36F5-4F07-8FCC-9E66364E2481}" destId="{80D82D36-35BA-4B89-877E-36CFE11358A5}" srcOrd="0" destOrd="0" parTransId="{CC39EE12-0F5C-44D7-AB9C-B7AB18A2210F}" sibTransId="{91F282E9-0796-4381-BF7A-F91DE529336C}"/>
    <dgm:cxn modelId="{B8B5C964-275F-4023-A3F3-BD0C4273A490}" srcId="{2A62630C-36F5-4F07-8FCC-9E66364E2481}" destId="{0DA56041-F5D4-46D3-96EB-3C3A9FF0FEE8}" srcOrd="3" destOrd="0" parTransId="{C1DA6CC7-FF52-4D23-BDAA-DF17E29F1890}" sibTransId="{D8561DA6-F420-4FE2-B49A-0C428BADD2F9}"/>
    <dgm:cxn modelId="{FC001034-FB1F-4748-9A4F-3C5C15481931}" type="presOf" srcId="{2A62630C-36F5-4F07-8FCC-9E66364E2481}" destId="{05B8B41A-BD78-4E63-BFD5-CE244E449737}" srcOrd="0" destOrd="0" presId="urn:microsoft.com/office/officeart/2008/layout/VerticalCurvedList"/>
    <dgm:cxn modelId="{18DAF487-06DA-427C-BE6E-B07160E6F533}" type="presOf" srcId="{F1DFD169-2CD6-40F2-883B-7BBFC425B388}" destId="{A45F9284-3419-4F76-BCD0-099D84FCD430}" srcOrd="0" destOrd="0" presId="urn:microsoft.com/office/officeart/2008/layout/VerticalCurvedList"/>
    <dgm:cxn modelId="{3BC93C78-72B4-4070-9C00-3EB7F4678550}" srcId="{2A62630C-36F5-4F07-8FCC-9E66364E2481}" destId="{C04F7285-C2DB-48B5-90CA-819212696680}" srcOrd="1" destOrd="0" parTransId="{29BD8AC1-F5B6-4328-99C0-84A723C3A8C4}" sibTransId="{81E636DB-A077-4613-8AC4-7C84AC62CBF3}"/>
    <dgm:cxn modelId="{EDC545F6-A0F0-40C9-A4C0-17732940F924}" type="presOf" srcId="{95D0C36D-FE46-418C-8E95-13B7FCD46B9F}" destId="{CC795C0B-6D2F-46B6-8502-FE6E9D3F89C8}" srcOrd="0" destOrd="0" presId="urn:microsoft.com/office/officeart/2008/layout/VerticalCurvedList"/>
    <dgm:cxn modelId="{6DF73A23-91FF-4EED-84F5-BCE71E93C271}" type="presOf" srcId="{0DA56041-F5D4-46D3-96EB-3C3A9FF0FEE8}" destId="{F0746F11-96A3-4D99-AB9C-EF888922969E}" srcOrd="0" destOrd="0" presId="urn:microsoft.com/office/officeart/2008/layout/VerticalCurvedList"/>
    <dgm:cxn modelId="{EA8AFC8D-39D6-4D96-AA84-B672EDCE7B08}" type="presOf" srcId="{80D82D36-35BA-4B89-877E-36CFE11358A5}" destId="{7680656E-4CB7-4779-B1C6-5C4644B1F7DF}" srcOrd="0" destOrd="0" presId="urn:microsoft.com/office/officeart/2008/layout/VerticalCurvedList"/>
    <dgm:cxn modelId="{59B108BE-C5EA-4BE5-A90A-5CE39E4145A9}" srcId="{2A62630C-36F5-4F07-8FCC-9E66364E2481}" destId="{95D0C36D-FE46-418C-8E95-13B7FCD46B9F}" srcOrd="5" destOrd="0" parTransId="{61BC1668-E200-4FB2-9EF9-6E583661FE5E}" sibTransId="{BDACF089-8154-4A33-915C-CC780BA255D1}"/>
    <dgm:cxn modelId="{C029BEF6-E617-4104-85FE-D3623AD033B2}" srcId="{2A62630C-36F5-4F07-8FCC-9E66364E2481}" destId="{F1DFD169-2CD6-40F2-883B-7BBFC425B388}" srcOrd="4" destOrd="0" parTransId="{B96BF771-0EED-4DEF-B136-FFA0192A1E2F}" sibTransId="{EF4815FB-DBCD-4B0E-AD2A-DDEB9BD3635D}"/>
    <dgm:cxn modelId="{410440D2-330E-4663-9F58-BC49112C0727}" type="presParOf" srcId="{05B8B41A-BD78-4E63-BFD5-CE244E449737}" destId="{CA0476CF-B9CA-4E51-A4B4-DAA3897DB99A}" srcOrd="0" destOrd="0" presId="urn:microsoft.com/office/officeart/2008/layout/VerticalCurvedList"/>
    <dgm:cxn modelId="{CBE55413-A9C7-4793-A696-1E8FE14D5BC2}" type="presParOf" srcId="{CA0476CF-B9CA-4E51-A4B4-DAA3897DB99A}" destId="{8D96D7C1-0CA0-48D0-98C2-4EF0799F6E17}" srcOrd="0" destOrd="0" presId="urn:microsoft.com/office/officeart/2008/layout/VerticalCurvedList"/>
    <dgm:cxn modelId="{007BAB74-AE39-4F83-8A7F-145921B2ABFB}" type="presParOf" srcId="{8D96D7C1-0CA0-48D0-98C2-4EF0799F6E17}" destId="{8FA8ABCD-ACAB-4AD7-918A-425C40931960}" srcOrd="0" destOrd="0" presId="urn:microsoft.com/office/officeart/2008/layout/VerticalCurvedList"/>
    <dgm:cxn modelId="{C60247A7-6DBC-4B7D-A903-D966BED282DB}" type="presParOf" srcId="{8D96D7C1-0CA0-48D0-98C2-4EF0799F6E17}" destId="{8AF6C76D-028E-4924-8643-87E2066879A3}" srcOrd="1" destOrd="0" presId="urn:microsoft.com/office/officeart/2008/layout/VerticalCurvedList"/>
    <dgm:cxn modelId="{CABD8831-4234-4A95-B2D4-BE6D6398C421}" type="presParOf" srcId="{8D96D7C1-0CA0-48D0-98C2-4EF0799F6E17}" destId="{226A98FD-B780-432B-A1D3-7D80EFC85D28}" srcOrd="2" destOrd="0" presId="urn:microsoft.com/office/officeart/2008/layout/VerticalCurvedList"/>
    <dgm:cxn modelId="{7B200AFB-95E2-4170-8D29-304DE336D945}" type="presParOf" srcId="{8D96D7C1-0CA0-48D0-98C2-4EF0799F6E17}" destId="{06DAB709-A8C6-4ED3-88EA-55A6E6B23FD5}" srcOrd="3" destOrd="0" presId="urn:microsoft.com/office/officeart/2008/layout/VerticalCurvedList"/>
    <dgm:cxn modelId="{0C358457-C1F0-4A28-A204-B8F524C7737A}" type="presParOf" srcId="{CA0476CF-B9CA-4E51-A4B4-DAA3897DB99A}" destId="{7680656E-4CB7-4779-B1C6-5C4644B1F7DF}" srcOrd="1" destOrd="0" presId="urn:microsoft.com/office/officeart/2008/layout/VerticalCurvedList"/>
    <dgm:cxn modelId="{0C2704B2-306D-41A6-BEDD-4389E5C21E37}" type="presParOf" srcId="{CA0476CF-B9CA-4E51-A4B4-DAA3897DB99A}" destId="{75861273-C998-4271-A071-9510D3B8E2E5}" srcOrd="2" destOrd="0" presId="urn:microsoft.com/office/officeart/2008/layout/VerticalCurvedList"/>
    <dgm:cxn modelId="{C7F30FBC-4CE5-4624-ADF1-B33472CF68A4}" type="presParOf" srcId="{75861273-C998-4271-A071-9510D3B8E2E5}" destId="{F91C62EA-94C1-44B4-A9D2-8201C032B81A}" srcOrd="0" destOrd="0" presId="urn:microsoft.com/office/officeart/2008/layout/VerticalCurvedList"/>
    <dgm:cxn modelId="{C72A42BD-1F1A-4C18-A19F-2A6723E99BE5}" type="presParOf" srcId="{CA0476CF-B9CA-4E51-A4B4-DAA3897DB99A}" destId="{EB0339F9-CB0B-4D45-B868-772F1E0E607F}" srcOrd="3" destOrd="0" presId="urn:microsoft.com/office/officeart/2008/layout/VerticalCurvedList"/>
    <dgm:cxn modelId="{D27CD485-C61E-4D82-ABC0-012F03D46D81}" type="presParOf" srcId="{CA0476CF-B9CA-4E51-A4B4-DAA3897DB99A}" destId="{FB0F0E47-0A92-4CA6-97A0-404A733F00EC}" srcOrd="4" destOrd="0" presId="urn:microsoft.com/office/officeart/2008/layout/VerticalCurvedList"/>
    <dgm:cxn modelId="{F2EF15F1-2B83-42FD-817A-FA7B8A111A50}" type="presParOf" srcId="{FB0F0E47-0A92-4CA6-97A0-404A733F00EC}" destId="{5E7E9A45-ADAE-4FEA-9705-7C78AC0EA359}" srcOrd="0" destOrd="0" presId="urn:microsoft.com/office/officeart/2008/layout/VerticalCurvedList"/>
    <dgm:cxn modelId="{1B652591-7934-446B-9FB4-2F62619D6311}" type="presParOf" srcId="{CA0476CF-B9CA-4E51-A4B4-DAA3897DB99A}" destId="{4A0E83E6-7660-46F4-A431-A840F0B47767}" srcOrd="5" destOrd="0" presId="urn:microsoft.com/office/officeart/2008/layout/VerticalCurvedList"/>
    <dgm:cxn modelId="{F93A6047-C352-4D13-AFEA-45CB19AAF0BD}" type="presParOf" srcId="{CA0476CF-B9CA-4E51-A4B4-DAA3897DB99A}" destId="{6BD6C63F-C469-4B60-9B03-D5FF675E94D1}" srcOrd="6" destOrd="0" presId="urn:microsoft.com/office/officeart/2008/layout/VerticalCurvedList"/>
    <dgm:cxn modelId="{FA488712-C823-4F0F-A2D6-F3B78090F172}" type="presParOf" srcId="{6BD6C63F-C469-4B60-9B03-D5FF675E94D1}" destId="{7CBF64AC-AB6D-4ADA-B089-E5C67AC55FF2}" srcOrd="0" destOrd="0" presId="urn:microsoft.com/office/officeart/2008/layout/VerticalCurvedList"/>
    <dgm:cxn modelId="{365EF48B-C571-4A29-AC27-F3AD90035D84}" type="presParOf" srcId="{CA0476CF-B9CA-4E51-A4B4-DAA3897DB99A}" destId="{F0746F11-96A3-4D99-AB9C-EF888922969E}" srcOrd="7" destOrd="0" presId="urn:microsoft.com/office/officeart/2008/layout/VerticalCurvedList"/>
    <dgm:cxn modelId="{CD1FB7CC-AEFF-4216-994B-F2F26ED4D302}" type="presParOf" srcId="{CA0476CF-B9CA-4E51-A4B4-DAA3897DB99A}" destId="{647BAB8B-9011-4A3D-A3E2-11BF8FF912D9}" srcOrd="8" destOrd="0" presId="urn:microsoft.com/office/officeart/2008/layout/VerticalCurvedList"/>
    <dgm:cxn modelId="{A02AFD07-DF2B-425B-B67B-A0BAB32F914D}" type="presParOf" srcId="{647BAB8B-9011-4A3D-A3E2-11BF8FF912D9}" destId="{97872C19-93BD-4CBF-9800-BBF4D6010274}" srcOrd="0" destOrd="0" presId="urn:microsoft.com/office/officeart/2008/layout/VerticalCurvedList"/>
    <dgm:cxn modelId="{F72297B6-9423-47C2-AE0D-23AFE3B9B378}" type="presParOf" srcId="{CA0476CF-B9CA-4E51-A4B4-DAA3897DB99A}" destId="{A45F9284-3419-4F76-BCD0-099D84FCD430}" srcOrd="9" destOrd="0" presId="urn:microsoft.com/office/officeart/2008/layout/VerticalCurvedList"/>
    <dgm:cxn modelId="{27AC7186-7ABF-48C3-8342-689CCAC3BABB}" type="presParOf" srcId="{CA0476CF-B9CA-4E51-A4B4-DAA3897DB99A}" destId="{D2ACC86A-430D-4C79-B144-6968D51A9F7B}" srcOrd="10" destOrd="0" presId="urn:microsoft.com/office/officeart/2008/layout/VerticalCurvedList"/>
    <dgm:cxn modelId="{008F192C-AD16-46C8-B72A-9026F5AD36F8}" type="presParOf" srcId="{D2ACC86A-430D-4C79-B144-6968D51A9F7B}" destId="{465CDA7F-A727-4DE1-A5AE-EFF3BA41E0BA}" srcOrd="0" destOrd="0" presId="urn:microsoft.com/office/officeart/2008/layout/VerticalCurvedList"/>
    <dgm:cxn modelId="{DF026A21-5F34-4F43-9405-6BB71A99EE04}" type="presParOf" srcId="{CA0476CF-B9CA-4E51-A4B4-DAA3897DB99A}" destId="{CC795C0B-6D2F-46B6-8502-FE6E9D3F89C8}" srcOrd="11" destOrd="0" presId="urn:microsoft.com/office/officeart/2008/layout/VerticalCurvedList"/>
    <dgm:cxn modelId="{7E0AA634-5D3A-4F77-836E-84026F8486A3}" type="presParOf" srcId="{CA0476CF-B9CA-4E51-A4B4-DAA3897DB99A}" destId="{04FD4C05-7636-45D6-8657-80E02B157A55}" srcOrd="12" destOrd="0" presId="urn:microsoft.com/office/officeart/2008/layout/VerticalCurvedList"/>
    <dgm:cxn modelId="{8B7ED9F4-6579-42F2-9830-F7889DA661D9}" type="presParOf" srcId="{04FD4C05-7636-45D6-8657-80E02B157A55}" destId="{2117E9D9-2E85-4532-8788-36033D626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219B94-B7F2-41A9-9D3A-1B8514257CF3}" type="doc">
      <dgm:prSet loTypeId="urn:microsoft.com/office/officeart/2005/8/layout/cycle6" loCatId="cycle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03860B2-3622-4C72-A515-98AE5DBE28EF}">
      <dgm:prSet phldrT="[Текст]" custT="1"/>
      <dgm:spPr/>
      <dgm:t>
        <a:bodyPr/>
        <a:lstStyle/>
        <a:p>
          <a:r>
            <a:rPr lang="ru-RU" sz="1600" b="0" smtClean="0">
              <a:latin typeface="+mn-lt"/>
              <a:cs typeface="Times New Roman" panose="02020603050405020304" pitchFamily="18" charset="0"/>
            </a:rPr>
            <a:t>сопровождение конкурсов профессионального мастерства</a:t>
          </a:r>
          <a:endParaRPr lang="ru-RU" sz="1600" b="0" dirty="0">
            <a:latin typeface="+mn-lt"/>
          </a:endParaRPr>
        </a:p>
      </dgm:t>
    </dgm:pt>
    <dgm:pt modelId="{70119CF2-F358-4390-A9D1-E8C8438A21AC}" type="parTrans" cxnId="{5B0C0D97-0CD2-4BDD-95F3-BC00E8CA3BD8}">
      <dgm:prSet/>
      <dgm:spPr/>
      <dgm:t>
        <a:bodyPr/>
        <a:lstStyle/>
        <a:p>
          <a:endParaRPr lang="ru-RU" sz="1600"/>
        </a:p>
      </dgm:t>
    </dgm:pt>
    <dgm:pt modelId="{0ABE6874-4B5D-429D-9EB9-87463BB66EE9}" type="sibTrans" cxnId="{5B0C0D97-0CD2-4BDD-95F3-BC00E8CA3BD8}">
      <dgm:prSet/>
      <dgm:spPr/>
      <dgm:t>
        <a:bodyPr/>
        <a:lstStyle/>
        <a:p>
          <a:endParaRPr lang="ru-RU" sz="1600"/>
        </a:p>
      </dgm:t>
    </dgm:pt>
    <dgm:pt modelId="{A67FCF6E-3900-4CD1-BADB-6F7DFF48537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/>
            <a:t>создание и реализация системы персонифицированных программ повышения квалификации</a:t>
          </a:r>
          <a:endParaRPr lang="ru-RU" sz="1600" b="0" dirty="0"/>
        </a:p>
      </dgm:t>
    </dgm:pt>
    <dgm:pt modelId="{78151DCE-1A26-443E-A85C-3141108EC5C5}" type="parTrans" cxnId="{54714F45-F366-4B51-B9C7-1BC6B83DF1FB}">
      <dgm:prSet/>
      <dgm:spPr/>
      <dgm:t>
        <a:bodyPr/>
        <a:lstStyle/>
        <a:p>
          <a:endParaRPr lang="ru-RU" sz="1600"/>
        </a:p>
      </dgm:t>
    </dgm:pt>
    <dgm:pt modelId="{759FD753-70CB-4D50-93C7-CFB7912B0165}" type="sibTrans" cxnId="{54714F45-F366-4B51-B9C7-1BC6B83DF1FB}">
      <dgm:prSet/>
      <dgm:spPr/>
      <dgm:t>
        <a:bodyPr/>
        <a:lstStyle/>
        <a:p>
          <a:endParaRPr lang="ru-RU" sz="1600"/>
        </a:p>
      </dgm:t>
    </dgm:pt>
    <dgm:pt modelId="{C1ECFD3B-DDA9-4153-91CE-F18718B175C7}">
      <dgm:prSet custT="1"/>
      <dgm:spPr/>
      <dgm:t>
        <a:bodyPr/>
        <a:lstStyle/>
        <a:p>
          <a:r>
            <a:rPr lang="ru-RU" sz="1600" b="0" smtClean="0"/>
            <a:t>разработка, реализация и экспертиза инновационных образовательных проектов различного уровня</a:t>
          </a:r>
          <a:endParaRPr lang="ru-RU" sz="1600" b="0" dirty="0"/>
        </a:p>
      </dgm:t>
    </dgm:pt>
    <dgm:pt modelId="{A406320E-C336-4BAB-8FA2-9619525D2209}" type="parTrans" cxnId="{2578C332-B51D-4ECA-AFD7-023EAC40B070}">
      <dgm:prSet/>
      <dgm:spPr/>
      <dgm:t>
        <a:bodyPr/>
        <a:lstStyle/>
        <a:p>
          <a:endParaRPr lang="ru-RU" sz="1600"/>
        </a:p>
      </dgm:t>
    </dgm:pt>
    <dgm:pt modelId="{3DBA68F4-8DF3-41E0-BC66-95D8C6817060}" type="sibTrans" cxnId="{2578C332-B51D-4ECA-AFD7-023EAC40B070}">
      <dgm:prSet/>
      <dgm:spPr/>
      <dgm:t>
        <a:bodyPr/>
        <a:lstStyle/>
        <a:p>
          <a:endParaRPr lang="ru-RU" sz="1600"/>
        </a:p>
      </dgm:t>
    </dgm:pt>
    <dgm:pt modelId="{25D050C4-8BDA-4DA7-8DE1-7766BEB5ECC1}">
      <dgm:prSet custT="1"/>
      <dgm:spPr/>
      <dgm:t>
        <a:bodyPr/>
        <a:lstStyle/>
        <a:p>
          <a:r>
            <a:rPr lang="ru-RU" sz="1600" smtClean="0">
              <a:latin typeface="+mn-lt"/>
              <a:cs typeface="Times New Roman" panose="02020603050405020304" pitchFamily="18" charset="0"/>
            </a:rPr>
            <a:t>реализация программ мероприятий: форумы, конференции, семинары</a:t>
          </a:r>
          <a:endParaRPr lang="ru-RU" sz="1600" dirty="0">
            <a:latin typeface="+mn-lt"/>
            <a:cs typeface="Times New Roman" panose="02020603050405020304" pitchFamily="18" charset="0"/>
          </a:endParaRPr>
        </a:p>
      </dgm:t>
    </dgm:pt>
    <dgm:pt modelId="{7341C385-BE46-41D0-A3AC-1ED82678D85C}" type="parTrans" cxnId="{E165590B-50D6-462E-99A8-CDACE3BDE9C9}">
      <dgm:prSet/>
      <dgm:spPr/>
      <dgm:t>
        <a:bodyPr/>
        <a:lstStyle/>
        <a:p>
          <a:endParaRPr lang="ru-RU" sz="1600"/>
        </a:p>
      </dgm:t>
    </dgm:pt>
    <dgm:pt modelId="{92995CB9-9ACF-4E73-8882-5C20A1910521}" type="sibTrans" cxnId="{E165590B-50D6-462E-99A8-CDACE3BDE9C9}">
      <dgm:prSet/>
      <dgm:spPr/>
      <dgm:t>
        <a:bodyPr/>
        <a:lstStyle/>
        <a:p>
          <a:endParaRPr lang="ru-RU" sz="1600"/>
        </a:p>
      </dgm:t>
    </dgm:pt>
    <dgm:pt modelId="{D6387FB0-4B51-49C2-BA9E-151C050DBA84}" type="pres">
      <dgm:prSet presAssocID="{E1219B94-B7F2-41A9-9D3A-1B8514257CF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0DAE16-6EF5-412E-90E3-02B42C67F41E}" type="pres">
      <dgm:prSet presAssocID="{603860B2-3622-4C72-A515-98AE5DBE28EF}" presName="node" presStyleLbl="node1" presStyleIdx="0" presStyleCnt="4" custScaleX="219698" custScaleY="105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C69FE-70C3-4DD2-9B46-58E1C7E47C68}" type="pres">
      <dgm:prSet presAssocID="{603860B2-3622-4C72-A515-98AE5DBE28EF}" presName="spNode" presStyleCnt="0"/>
      <dgm:spPr/>
      <dgm:t>
        <a:bodyPr/>
        <a:lstStyle/>
        <a:p>
          <a:endParaRPr lang="ru-RU"/>
        </a:p>
      </dgm:t>
    </dgm:pt>
    <dgm:pt modelId="{25A25FDE-580E-4E64-9429-FDD97F1E9420}" type="pres">
      <dgm:prSet presAssocID="{0ABE6874-4B5D-429D-9EB9-87463BB66EE9}" presName="sibTrans" presStyleLbl="sibTrans1D1" presStyleIdx="0" presStyleCnt="4"/>
      <dgm:spPr/>
      <dgm:t>
        <a:bodyPr/>
        <a:lstStyle/>
        <a:p>
          <a:endParaRPr lang="ru-RU"/>
        </a:p>
      </dgm:t>
    </dgm:pt>
    <dgm:pt modelId="{E5C3CC29-0347-4D9A-ACB1-2E8681105C37}" type="pres">
      <dgm:prSet presAssocID="{25D050C4-8BDA-4DA7-8DE1-7766BEB5ECC1}" presName="node" presStyleLbl="node1" presStyleIdx="1" presStyleCnt="4" custScaleX="187300" custScaleY="100662" custRadScaleRad="152277" custRadScaleInc="-2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47BDF-8875-4D57-B8DE-78C26DF5F22E}" type="pres">
      <dgm:prSet presAssocID="{25D050C4-8BDA-4DA7-8DE1-7766BEB5ECC1}" presName="spNode" presStyleCnt="0"/>
      <dgm:spPr/>
      <dgm:t>
        <a:bodyPr/>
        <a:lstStyle/>
        <a:p>
          <a:endParaRPr lang="ru-RU"/>
        </a:p>
      </dgm:t>
    </dgm:pt>
    <dgm:pt modelId="{CF53A837-F5C2-4D66-A081-211A00AA9153}" type="pres">
      <dgm:prSet presAssocID="{92995CB9-9ACF-4E73-8882-5C20A1910521}" presName="sibTrans" presStyleLbl="sibTrans1D1" presStyleIdx="1" presStyleCnt="4"/>
      <dgm:spPr/>
      <dgm:t>
        <a:bodyPr/>
        <a:lstStyle/>
        <a:p>
          <a:endParaRPr lang="ru-RU"/>
        </a:p>
      </dgm:t>
    </dgm:pt>
    <dgm:pt modelId="{19D32E09-2401-4233-BDCA-0B21837DFB92}" type="pres">
      <dgm:prSet presAssocID="{A67FCF6E-3900-4CD1-BADB-6F7DFF48537A}" presName="node" presStyleLbl="node1" presStyleIdx="2" presStyleCnt="4" custScaleX="254692" custScaleY="130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02CC54-B8C1-41CF-B95F-31A2D2EB27A2}" type="pres">
      <dgm:prSet presAssocID="{A67FCF6E-3900-4CD1-BADB-6F7DFF48537A}" presName="spNode" presStyleCnt="0"/>
      <dgm:spPr/>
      <dgm:t>
        <a:bodyPr/>
        <a:lstStyle/>
        <a:p>
          <a:endParaRPr lang="ru-RU"/>
        </a:p>
      </dgm:t>
    </dgm:pt>
    <dgm:pt modelId="{A6D66251-0041-46C7-A94C-D8269A26CC49}" type="pres">
      <dgm:prSet presAssocID="{759FD753-70CB-4D50-93C7-CFB7912B0165}" presName="sibTrans" presStyleLbl="sibTrans1D1" presStyleIdx="2" presStyleCnt="4"/>
      <dgm:spPr/>
      <dgm:t>
        <a:bodyPr/>
        <a:lstStyle/>
        <a:p>
          <a:endParaRPr lang="ru-RU"/>
        </a:p>
      </dgm:t>
    </dgm:pt>
    <dgm:pt modelId="{BFD3804D-4768-432D-AEA7-782B54A864C5}" type="pres">
      <dgm:prSet presAssocID="{C1ECFD3B-DDA9-4153-91CE-F18718B175C7}" presName="node" presStyleLbl="node1" presStyleIdx="3" presStyleCnt="4" custScaleX="195911" custScaleY="102177" custRadScaleRad="152487" custRadScaleInc="6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F73D4-F9FD-4ADD-9A61-89BFDB0FDB66}" type="pres">
      <dgm:prSet presAssocID="{C1ECFD3B-DDA9-4153-91CE-F18718B175C7}" presName="spNode" presStyleCnt="0"/>
      <dgm:spPr/>
      <dgm:t>
        <a:bodyPr/>
        <a:lstStyle/>
        <a:p>
          <a:endParaRPr lang="ru-RU"/>
        </a:p>
      </dgm:t>
    </dgm:pt>
    <dgm:pt modelId="{8FF16E07-2064-4426-A656-AB092D8079DF}" type="pres">
      <dgm:prSet presAssocID="{3DBA68F4-8DF3-41E0-BC66-95D8C6817060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78EFCEF7-FE98-4246-B34B-EBFB3E287F69}" type="presOf" srcId="{759FD753-70CB-4D50-93C7-CFB7912B0165}" destId="{A6D66251-0041-46C7-A94C-D8269A26CC49}" srcOrd="0" destOrd="0" presId="urn:microsoft.com/office/officeart/2005/8/layout/cycle6"/>
    <dgm:cxn modelId="{5B0C0D97-0CD2-4BDD-95F3-BC00E8CA3BD8}" srcId="{E1219B94-B7F2-41A9-9D3A-1B8514257CF3}" destId="{603860B2-3622-4C72-A515-98AE5DBE28EF}" srcOrd="0" destOrd="0" parTransId="{70119CF2-F358-4390-A9D1-E8C8438A21AC}" sibTransId="{0ABE6874-4B5D-429D-9EB9-87463BB66EE9}"/>
    <dgm:cxn modelId="{1A391A52-2E71-47E6-942E-CF2F0A2613C6}" type="presOf" srcId="{92995CB9-9ACF-4E73-8882-5C20A1910521}" destId="{CF53A837-F5C2-4D66-A081-211A00AA9153}" srcOrd="0" destOrd="0" presId="urn:microsoft.com/office/officeart/2005/8/layout/cycle6"/>
    <dgm:cxn modelId="{2578C332-B51D-4ECA-AFD7-023EAC40B070}" srcId="{E1219B94-B7F2-41A9-9D3A-1B8514257CF3}" destId="{C1ECFD3B-DDA9-4153-91CE-F18718B175C7}" srcOrd="3" destOrd="0" parTransId="{A406320E-C336-4BAB-8FA2-9619525D2209}" sibTransId="{3DBA68F4-8DF3-41E0-BC66-95D8C6817060}"/>
    <dgm:cxn modelId="{BCEEA4D9-7EF3-46B2-81FB-B8288DAC819D}" type="presOf" srcId="{0ABE6874-4B5D-429D-9EB9-87463BB66EE9}" destId="{25A25FDE-580E-4E64-9429-FDD97F1E9420}" srcOrd="0" destOrd="0" presId="urn:microsoft.com/office/officeart/2005/8/layout/cycle6"/>
    <dgm:cxn modelId="{E165590B-50D6-462E-99A8-CDACE3BDE9C9}" srcId="{E1219B94-B7F2-41A9-9D3A-1B8514257CF3}" destId="{25D050C4-8BDA-4DA7-8DE1-7766BEB5ECC1}" srcOrd="1" destOrd="0" parTransId="{7341C385-BE46-41D0-A3AC-1ED82678D85C}" sibTransId="{92995CB9-9ACF-4E73-8882-5C20A1910521}"/>
    <dgm:cxn modelId="{207E2240-7000-4826-8F37-3EF60DF0920C}" type="presOf" srcId="{3DBA68F4-8DF3-41E0-BC66-95D8C6817060}" destId="{8FF16E07-2064-4426-A656-AB092D8079DF}" srcOrd="0" destOrd="0" presId="urn:microsoft.com/office/officeart/2005/8/layout/cycle6"/>
    <dgm:cxn modelId="{C3FC56EE-C802-4997-A6D9-C0E5B3E5AB89}" type="presOf" srcId="{C1ECFD3B-DDA9-4153-91CE-F18718B175C7}" destId="{BFD3804D-4768-432D-AEA7-782B54A864C5}" srcOrd="0" destOrd="0" presId="urn:microsoft.com/office/officeart/2005/8/layout/cycle6"/>
    <dgm:cxn modelId="{E438CFC6-3D33-4B54-8E67-ED099F5EE505}" type="presOf" srcId="{A67FCF6E-3900-4CD1-BADB-6F7DFF48537A}" destId="{19D32E09-2401-4233-BDCA-0B21837DFB92}" srcOrd="0" destOrd="0" presId="urn:microsoft.com/office/officeart/2005/8/layout/cycle6"/>
    <dgm:cxn modelId="{54714F45-F366-4B51-B9C7-1BC6B83DF1FB}" srcId="{E1219B94-B7F2-41A9-9D3A-1B8514257CF3}" destId="{A67FCF6E-3900-4CD1-BADB-6F7DFF48537A}" srcOrd="2" destOrd="0" parTransId="{78151DCE-1A26-443E-A85C-3141108EC5C5}" sibTransId="{759FD753-70CB-4D50-93C7-CFB7912B0165}"/>
    <dgm:cxn modelId="{98F11572-FDD2-41AA-9E66-7F45F1326004}" type="presOf" srcId="{603860B2-3622-4C72-A515-98AE5DBE28EF}" destId="{740DAE16-6EF5-412E-90E3-02B42C67F41E}" srcOrd="0" destOrd="0" presId="urn:microsoft.com/office/officeart/2005/8/layout/cycle6"/>
    <dgm:cxn modelId="{63D7C134-01D0-48E4-A239-8A4B41EA19BE}" type="presOf" srcId="{25D050C4-8BDA-4DA7-8DE1-7766BEB5ECC1}" destId="{E5C3CC29-0347-4D9A-ACB1-2E8681105C37}" srcOrd="0" destOrd="0" presId="urn:microsoft.com/office/officeart/2005/8/layout/cycle6"/>
    <dgm:cxn modelId="{2880BDE0-37CA-4D05-A44C-9CE8868F37B2}" type="presOf" srcId="{E1219B94-B7F2-41A9-9D3A-1B8514257CF3}" destId="{D6387FB0-4B51-49C2-BA9E-151C050DBA84}" srcOrd="0" destOrd="0" presId="urn:microsoft.com/office/officeart/2005/8/layout/cycle6"/>
    <dgm:cxn modelId="{2DE2B7E2-2683-4229-8F4D-437EBCF2AA7E}" type="presParOf" srcId="{D6387FB0-4B51-49C2-BA9E-151C050DBA84}" destId="{740DAE16-6EF5-412E-90E3-02B42C67F41E}" srcOrd="0" destOrd="0" presId="urn:microsoft.com/office/officeart/2005/8/layout/cycle6"/>
    <dgm:cxn modelId="{059953FC-8FA5-4BD4-8084-B7A7619EB1FB}" type="presParOf" srcId="{D6387FB0-4B51-49C2-BA9E-151C050DBA84}" destId="{EE7C69FE-70C3-4DD2-9B46-58E1C7E47C68}" srcOrd="1" destOrd="0" presId="urn:microsoft.com/office/officeart/2005/8/layout/cycle6"/>
    <dgm:cxn modelId="{0960DFF8-FC2B-4E67-9314-05093DBBE8F5}" type="presParOf" srcId="{D6387FB0-4B51-49C2-BA9E-151C050DBA84}" destId="{25A25FDE-580E-4E64-9429-FDD97F1E9420}" srcOrd="2" destOrd="0" presId="urn:microsoft.com/office/officeart/2005/8/layout/cycle6"/>
    <dgm:cxn modelId="{0142D59F-CD73-486E-B1A9-7250BB3F3FB4}" type="presParOf" srcId="{D6387FB0-4B51-49C2-BA9E-151C050DBA84}" destId="{E5C3CC29-0347-4D9A-ACB1-2E8681105C37}" srcOrd="3" destOrd="0" presId="urn:microsoft.com/office/officeart/2005/8/layout/cycle6"/>
    <dgm:cxn modelId="{BCA64705-308B-4D8F-BF3D-456FE49E944A}" type="presParOf" srcId="{D6387FB0-4B51-49C2-BA9E-151C050DBA84}" destId="{FA847BDF-8875-4D57-B8DE-78C26DF5F22E}" srcOrd="4" destOrd="0" presId="urn:microsoft.com/office/officeart/2005/8/layout/cycle6"/>
    <dgm:cxn modelId="{3F64203C-326B-40CC-9316-97A8CD494A07}" type="presParOf" srcId="{D6387FB0-4B51-49C2-BA9E-151C050DBA84}" destId="{CF53A837-F5C2-4D66-A081-211A00AA9153}" srcOrd="5" destOrd="0" presId="urn:microsoft.com/office/officeart/2005/8/layout/cycle6"/>
    <dgm:cxn modelId="{BEA73B8D-59FF-47CC-A21C-780822F609DE}" type="presParOf" srcId="{D6387FB0-4B51-49C2-BA9E-151C050DBA84}" destId="{19D32E09-2401-4233-BDCA-0B21837DFB92}" srcOrd="6" destOrd="0" presId="urn:microsoft.com/office/officeart/2005/8/layout/cycle6"/>
    <dgm:cxn modelId="{FB7F7C3D-6963-4107-BEE1-12043D6B4E1C}" type="presParOf" srcId="{D6387FB0-4B51-49C2-BA9E-151C050DBA84}" destId="{AC02CC54-B8C1-41CF-B95F-31A2D2EB27A2}" srcOrd="7" destOrd="0" presId="urn:microsoft.com/office/officeart/2005/8/layout/cycle6"/>
    <dgm:cxn modelId="{3B0363CE-340D-4074-8ACE-F40899444B71}" type="presParOf" srcId="{D6387FB0-4B51-49C2-BA9E-151C050DBA84}" destId="{A6D66251-0041-46C7-A94C-D8269A26CC49}" srcOrd="8" destOrd="0" presId="urn:microsoft.com/office/officeart/2005/8/layout/cycle6"/>
    <dgm:cxn modelId="{28073EC3-C592-4F04-B2FE-DAC573C5DCC6}" type="presParOf" srcId="{D6387FB0-4B51-49C2-BA9E-151C050DBA84}" destId="{BFD3804D-4768-432D-AEA7-782B54A864C5}" srcOrd="9" destOrd="0" presId="urn:microsoft.com/office/officeart/2005/8/layout/cycle6"/>
    <dgm:cxn modelId="{C93AD244-8243-4EA3-B1A2-A37F74D37AA8}" type="presParOf" srcId="{D6387FB0-4B51-49C2-BA9E-151C050DBA84}" destId="{5C3F73D4-F9FD-4ADD-9A61-89BFDB0FDB66}" srcOrd="10" destOrd="0" presId="urn:microsoft.com/office/officeart/2005/8/layout/cycle6"/>
    <dgm:cxn modelId="{B84AB3F0-B030-4DDB-BCF1-58867E216479}" type="presParOf" srcId="{D6387FB0-4B51-49C2-BA9E-151C050DBA84}" destId="{8FF16E07-2064-4426-A656-AB092D8079DF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05D22-A5B7-47CC-9DF8-6F9A3FE941A8}">
      <dsp:nvSpPr>
        <dsp:cNvPr id="0" name=""/>
        <dsp:cNvSpPr/>
      </dsp:nvSpPr>
      <dsp:spPr>
        <a:xfrm>
          <a:off x="1862769" y="-98634"/>
          <a:ext cx="4161160" cy="4161160"/>
        </a:xfrm>
        <a:prstGeom prst="circularArrow">
          <a:avLst>
            <a:gd name="adj1" fmla="val 4668"/>
            <a:gd name="adj2" fmla="val 272909"/>
            <a:gd name="adj3" fmla="val 12899876"/>
            <a:gd name="adj4" fmla="val 17984307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07A71-07FC-4AE2-B2B6-8B9F904B56D8}">
      <dsp:nvSpPr>
        <dsp:cNvPr id="0" name=""/>
        <dsp:cNvSpPr/>
      </dsp:nvSpPr>
      <dsp:spPr>
        <a:xfrm>
          <a:off x="2582047" y="884"/>
          <a:ext cx="2722605" cy="13613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Профессиональный базовый</a:t>
          </a:r>
          <a:endParaRPr lang="ru-RU" sz="2200" kern="1200"/>
        </a:p>
      </dsp:txBody>
      <dsp:txXfrm>
        <a:off x="2648500" y="67337"/>
        <a:ext cx="2589699" cy="1228396"/>
      </dsp:txXfrm>
    </dsp:sp>
    <dsp:sp modelId="{2FD4DBC6-504F-4E38-8D5B-516C62AEF07F}">
      <dsp:nvSpPr>
        <dsp:cNvPr id="0" name=""/>
        <dsp:cNvSpPr/>
      </dsp:nvSpPr>
      <dsp:spPr>
        <a:xfrm>
          <a:off x="4076179" y="1495017"/>
          <a:ext cx="2722605" cy="13613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Профессиональный специальный  - звания, знаки</a:t>
          </a:r>
          <a:endParaRPr lang="ru-RU" sz="2200" kern="1200" dirty="0"/>
        </a:p>
      </dsp:txBody>
      <dsp:txXfrm>
        <a:off x="4142632" y="1561470"/>
        <a:ext cx="2589699" cy="1228396"/>
      </dsp:txXfrm>
    </dsp:sp>
    <dsp:sp modelId="{3EAD3D7C-BC4D-48F3-BA32-ED43542D8F77}">
      <dsp:nvSpPr>
        <dsp:cNvPr id="0" name=""/>
        <dsp:cNvSpPr/>
      </dsp:nvSpPr>
      <dsp:spPr>
        <a:xfrm>
          <a:off x="2582047" y="2989150"/>
          <a:ext cx="2722605" cy="13613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Методический</a:t>
          </a:r>
          <a:endParaRPr lang="ru-RU" sz="2200" kern="1200"/>
        </a:p>
      </dsp:txBody>
      <dsp:txXfrm>
        <a:off x="2648500" y="3055603"/>
        <a:ext cx="2589699" cy="1228396"/>
      </dsp:txXfrm>
    </dsp:sp>
    <dsp:sp modelId="{D640FE7E-0AFB-439F-92ED-00857DA88AA5}">
      <dsp:nvSpPr>
        <dsp:cNvPr id="0" name=""/>
        <dsp:cNvSpPr/>
      </dsp:nvSpPr>
      <dsp:spPr>
        <a:xfrm>
          <a:off x="1087914" y="1495017"/>
          <a:ext cx="2722605" cy="136130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Административный</a:t>
          </a:r>
          <a:endParaRPr lang="ru-RU" sz="2200" kern="1200"/>
        </a:p>
      </dsp:txBody>
      <dsp:txXfrm>
        <a:off x="1154367" y="1561470"/>
        <a:ext cx="2589699" cy="1228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E1D97-1D53-4979-87F1-08796E139519}">
      <dsp:nvSpPr>
        <dsp:cNvPr id="0" name=""/>
        <dsp:cNvSpPr/>
      </dsp:nvSpPr>
      <dsp:spPr>
        <a:xfrm>
          <a:off x="1655" y="0"/>
          <a:ext cx="2576270" cy="3572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700" kern="1200" dirty="0" smtClean="0"/>
            <a:t>Квалификация  Аттестация</a:t>
          </a:r>
          <a:endParaRPr lang="ru-RU" sz="2700" kern="1200" dirty="0"/>
        </a:p>
      </dsp:txBody>
      <dsp:txXfrm>
        <a:off x="1655" y="1429016"/>
        <a:ext cx="2576270" cy="1429016"/>
      </dsp:txXfrm>
    </dsp:sp>
    <dsp:sp modelId="{099CAB79-C97F-43ED-8E5B-372D0FD788C7}">
      <dsp:nvSpPr>
        <dsp:cNvPr id="0" name=""/>
        <dsp:cNvSpPr/>
      </dsp:nvSpPr>
      <dsp:spPr>
        <a:xfrm>
          <a:off x="694963" y="214352"/>
          <a:ext cx="1189655" cy="118965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E8D5C61-C463-472F-A131-3F4A2288531E}">
      <dsp:nvSpPr>
        <dsp:cNvPr id="0" name=""/>
        <dsp:cNvSpPr/>
      </dsp:nvSpPr>
      <dsp:spPr>
        <a:xfrm>
          <a:off x="2655214" y="0"/>
          <a:ext cx="2576270" cy="3572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Компетенции Сертификация</a:t>
          </a:r>
          <a:endParaRPr lang="ru-RU" sz="2700" kern="1200" dirty="0"/>
        </a:p>
      </dsp:txBody>
      <dsp:txXfrm>
        <a:off x="2655214" y="1429016"/>
        <a:ext cx="2576270" cy="1429016"/>
      </dsp:txXfrm>
    </dsp:sp>
    <dsp:sp modelId="{1BB7BF69-1C15-488F-8388-0A1A32462CD2}">
      <dsp:nvSpPr>
        <dsp:cNvPr id="0" name=""/>
        <dsp:cNvSpPr/>
      </dsp:nvSpPr>
      <dsp:spPr>
        <a:xfrm>
          <a:off x="3348522" y="214352"/>
          <a:ext cx="1189655" cy="118965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5FF4467-3F2A-4A60-8687-B33E5B6BDBDC}">
      <dsp:nvSpPr>
        <dsp:cNvPr id="0" name=""/>
        <dsp:cNvSpPr/>
      </dsp:nvSpPr>
      <dsp:spPr>
        <a:xfrm>
          <a:off x="5308773" y="0"/>
          <a:ext cx="2576270" cy="35725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Мастерство  Конкурсы </a:t>
          </a:r>
          <a:endParaRPr lang="ru-RU" sz="2700" b="1" kern="1200" dirty="0"/>
        </a:p>
      </dsp:txBody>
      <dsp:txXfrm>
        <a:off x="5308773" y="1429016"/>
        <a:ext cx="2576270" cy="1429016"/>
      </dsp:txXfrm>
    </dsp:sp>
    <dsp:sp modelId="{345AF032-EA30-4530-BAA6-2D1FE77D0158}">
      <dsp:nvSpPr>
        <dsp:cNvPr id="0" name=""/>
        <dsp:cNvSpPr/>
      </dsp:nvSpPr>
      <dsp:spPr>
        <a:xfrm>
          <a:off x="6002080" y="214352"/>
          <a:ext cx="1189655" cy="118965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92570C-57BE-4E4A-B9D5-FF7A4A6934E9}">
      <dsp:nvSpPr>
        <dsp:cNvPr id="0" name=""/>
        <dsp:cNvSpPr/>
      </dsp:nvSpPr>
      <dsp:spPr>
        <a:xfrm>
          <a:off x="315467" y="2858032"/>
          <a:ext cx="7255764" cy="535881"/>
        </a:xfrm>
        <a:prstGeom prst="leftRightArrow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6D928-99C9-4639-9B93-E4BB91132FAF}">
      <dsp:nvSpPr>
        <dsp:cNvPr id="0" name=""/>
        <dsp:cNvSpPr/>
      </dsp:nvSpPr>
      <dsp:spPr>
        <a:xfrm>
          <a:off x="-5634639" y="-862704"/>
          <a:ext cx="6709736" cy="6709736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DC75F-9704-4F20-A231-618C129E171C}">
      <dsp:nvSpPr>
        <dsp:cNvPr id="0" name=""/>
        <dsp:cNvSpPr/>
      </dsp:nvSpPr>
      <dsp:spPr>
        <a:xfrm>
          <a:off x="691824" y="249759"/>
          <a:ext cx="7497832" cy="14942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9126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1600" b="1" i="0" u="none" strike="noStrike" kern="1200" cap="none" normalizeH="0" baseline="0" dirty="0" smtClean="0">
              <a:ln/>
              <a:effectLst/>
              <a:latin typeface="+mj-lt"/>
              <a:cs typeface="Times New Roman" panose="02020603050405020304" pitchFamily="18" charset="0"/>
            </a:rPr>
            <a:t>Формальное образование </a:t>
          </a:r>
          <a:r>
            <a:rPr kumimoji="0" lang="ru-RU" altLang="ru-RU" sz="1600" b="0" i="0" u="none" strike="noStrike" kern="1200" cap="none" normalizeH="0" baseline="0" dirty="0" smtClean="0">
              <a:ln/>
              <a:effectLst/>
              <a:latin typeface="+mj-lt"/>
              <a:cs typeface="Times New Roman" panose="02020603050405020304" pitchFamily="18" charset="0"/>
            </a:rPr>
            <a:t>- это образование, направленное на получение или изменение образовательного уровня и квалификации в учебных заведениях и учреждениях образования согласно определенным образовательно-профессиональным программам и сроком обучения, мерами государственной аттестации, что подтверждается получением соответствующих документов об образовании</a:t>
          </a:r>
          <a:endParaRPr lang="ru-RU" sz="1600" kern="1200" dirty="0">
            <a:latin typeface="+mj-lt"/>
            <a:cs typeface="Times New Roman" panose="02020603050405020304" pitchFamily="18" charset="0"/>
          </a:endParaRPr>
        </a:p>
      </dsp:txBody>
      <dsp:txXfrm>
        <a:off x="691824" y="249759"/>
        <a:ext cx="7497832" cy="1494211"/>
      </dsp:txXfrm>
    </dsp:sp>
    <dsp:sp modelId="{BF811329-D866-4D81-A8B6-25AA0F698CCB}">
      <dsp:nvSpPr>
        <dsp:cNvPr id="0" name=""/>
        <dsp:cNvSpPr/>
      </dsp:nvSpPr>
      <dsp:spPr>
        <a:xfrm>
          <a:off x="68783" y="373824"/>
          <a:ext cx="1246082" cy="124608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DA541E-8692-4D0A-874D-A7477F92220B}">
      <dsp:nvSpPr>
        <dsp:cNvPr id="0" name=""/>
        <dsp:cNvSpPr/>
      </dsp:nvSpPr>
      <dsp:spPr>
        <a:xfrm>
          <a:off x="1054185" y="1887983"/>
          <a:ext cx="7135471" cy="12083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9126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+mj-lt"/>
              <a:cs typeface="Times New Roman" panose="02020603050405020304" pitchFamily="18" charset="0"/>
            </a:rPr>
            <a:t>Неформальное образование</a:t>
          </a:r>
          <a:r>
            <a:rPr lang="ru-RU" sz="1600" kern="1200" dirty="0" smtClean="0">
              <a:latin typeface="+mj-lt"/>
              <a:cs typeface="Times New Roman" panose="02020603050405020304" pitchFamily="18" charset="0"/>
            </a:rPr>
            <a:t> — любой вид организованной и систематической деятельности, которая не может не совпадать с деятельностью школ, университетов и других учреждений, входящих в формальные системы образования</a:t>
          </a:r>
          <a:endParaRPr lang="ru-RU" sz="1600" kern="1200" dirty="0">
            <a:latin typeface="+mj-lt"/>
            <a:cs typeface="Times New Roman" panose="02020603050405020304" pitchFamily="18" charset="0"/>
          </a:endParaRPr>
        </a:p>
      </dsp:txBody>
      <dsp:txXfrm>
        <a:off x="1054185" y="1887983"/>
        <a:ext cx="7135471" cy="1208360"/>
      </dsp:txXfrm>
    </dsp:sp>
    <dsp:sp modelId="{D723C51A-B6D9-435F-B9FB-2AFD14F4BEAE}">
      <dsp:nvSpPr>
        <dsp:cNvPr id="0" name=""/>
        <dsp:cNvSpPr/>
      </dsp:nvSpPr>
      <dsp:spPr>
        <a:xfrm>
          <a:off x="431144" y="1869123"/>
          <a:ext cx="1246082" cy="124608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807490-47EB-46A3-9F3D-F5C8DC523966}">
      <dsp:nvSpPr>
        <dsp:cNvPr id="0" name=""/>
        <dsp:cNvSpPr/>
      </dsp:nvSpPr>
      <dsp:spPr>
        <a:xfrm>
          <a:off x="691824" y="3206617"/>
          <a:ext cx="7497832" cy="15616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91262" tIns="40640" rIns="40640" bIns="406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err="1" smtClean="0">
              <a:latin typeface="+mj-lt"/>
              <a:cs typeface="Times New Roman" panose="02020603050405020304" pitchFamily="18" charset="0"/>
            </a:rPr>
            <a:t>Информальное</a:t>
          </a:r>
          <a:r>
            <a:rPr lang="ru-RU" sz="1600" b="1" kern="1200" dirty="0" smtClean="0">
              <a:latin typeface="+mj-lt"/>
              <a:cs typeface="Times New Roman" panose="02020603050405020304" pitchFamily="18" charset="0"/>
            </a:rPr>
            <a:t> образование</a:t>
          </a:r>
          <a:r>
            <a:rPr lang="ru-RU" sz="1600" kern="1200" dirty="0" smtClean="0">
              <a:latin typeface="+mj-lt"/>
              <a:cs typeface="Times New Roman" panose="02020603050405020304" pitchFamily="18" charset="0"/>
            </a:rPr>
            <a:t> является общим термином для образования за пределами стандартной образовательной среды - индивидуальная познавательная деятельность, сопровождающая повседневную жизнь и не обязательно носящая целенаправленный характер; спонтанное образование, реализующееся за счёт собственной активности индивидов в…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+mj-lt"/>
          </a:endParaRPr>
        </a:p>
      </dsp:txBody>
      <dsp:txXfrm>
        <a:off x="691824" y="3206617"/>
        <a:ext cx="7497832" cy="1561689"/>
      </dsp:txXfrm>
    </dsp:sp>
    <dsp:sp modelId="{B012B181-2AA8-4282-A37C-27D5D21BAC7B}">
      <dsp:nvSpPr>
        <dsp:cNvPr id="0" name=""/>
        <dsp:cNvSpPr/>
      </dsp:nvSpPr>
      <dsp:spPr>
        <a:xfrm>
          <a:off x="68783" y="3364421"/>
          <a:ext cx="1246082" cy="124608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6C76D-028E-4924-8643-87E2066879A3}">
      <dsp:nvSpPr>
        <dsp:cNvPr id="0" name=""/>
        <dsp:cNvSpPr/>
      </dsp:nvSpPr>
      <dsp:spPr>
        <a:xfrm>
          <a:off x="-5115127" y="-783582"/>
          <a:ext cx="6091479" cy="6091479"/>
        </a:xfrm>
        <a:prstGeom prst="blockArc">
          <a:avLst>
            <a:gd name="adj1" fmla="val 18900000"/>
            <a:gd name="adj2" fmla="val 2700000"/>
            <a:gd name="adj3" fmla="val 355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0656E-4CB7-4779-B1C6-5C4644B1F7DF}">
      <dsp:nvSpPr>
        <dsp:cNvPr id="0" name=""/>
        <dsp:cNvSpPr/>
      </dsp:nvSpPr>
      <dsp:spPr>
        <a:xfrm>
          <a:off x="364186" y="238250"/>
          <a:ext cx="8192683" cy="4763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079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развитие активной жизненной позиции педагога, его коммуникативных способностей, стремления к самосовершенствованию, самопознанию, самоактуализации; </a:t>
          </a:r>
          <a:endParaRPr lang="ru-RU" sz="1400" kern="1200"/>
        </a:p>
      </dsp:txBody>
      <dsp:txXfrm>
        <a:off x="364186" y="238250"/>
        <a:ext cx="8192683" cy="476319"/>
      </dsp:txXfrm>
    </dsp:sp>
    <dsp:sp modelId="{F91C62EA-94C1-44B4-A9D2-8201C032B81A}">
      <dsp:nvSpPr>
        <dsp:cNvPr id="0" name=""/>
        <dsp:cNvSpPr/>
      </dsp:nvSpPr>
      <dsp:spPr>
        <a:xfrm>
          <a:off x="66486" y="178710"/>
          <a:ext cx="595399" cy="595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0339F9-CB0B-4D45-B868-772F1E0E607F}">
      <dsp:nvSpPr>
        <dsp:cNvPr id="0" name=""/>
        <dsp:cNvSpPr/>
      </dsp:nvSpPr>
      <dsp:spPr>
        <a:xfrm>
          <a:off x="755991" y="952639"/>
          <a:ext cx="7800877" cy="4763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079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внедрение новых педагогических технологий в муниципальную и региональную системы образования; </a:t>
          </a:r>
          <a:endParaRPr lang="ru-RU" sz="1400" kern="1200"/>
        </a:p>
      </dsp:txBody>
      <dsp:txXfrm>
        <a:off x="755991" y="952639"/>
        <a:ext cx="7800877" cy="476319"/>
      </dsp:txXfrm>
    </dsp:sp>
    <dsp:sp modelId="{5E7E9A45-ADAE-4FEA-9705-7C78AC0EA359}">
      <dsp:nvSpPr>
        <dsp:cNvPr id="0" name=""/>
        <dsp:cNvSpPr/>
      </dsp:nvSpPr>
      <dsp:spPr>
        <a:xfrm>
          <a:off x="458291" y="893099"/>
          <a:ext cx="595399" cy="595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0E83E6-7660-46F4-A431-A840F0B47767}">
      <dsp:nvSpPr>
        <dsp:cNvPr id="0" name=""/>
        <dsp:cNvSpPr/>
      </dsp:nvSpPr>
      <dsp:spPr>
        <a:xfrm>
          <a:off x="935154" y="1667029"/>
          <a:ext cx="7621714" cy="4763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079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замена административных методов оценки членов коллектива на объективные, основанные на результатах и результативности профессиональной деятельности; </a:t>
          </a:r>
          <a:endParaRPr lang="ru-RU" sz="1400" kern="1200"/>
        </a:p>
      </dsp:txBody>
      <dsp:txXfrm>
        <a:off x="935154" y="1667029"/>
        <a:ext cx="7621714" cy="476319"/>
      </dsp:txXfrm>
    </dsp:sp>
    <dsp:sp modelId="{7CBF64AC-AB6D-4ADA-B089-E5C67AC55FF2}">
      <dsp:nvSpPr>
        <dsp:cNvPr id="0" name=""/>
        <dsp:cNvSpPr/>
      </dsp:nvSpPr>
      <dsp:spPr>
        <a:xfrm>
          <a:off x="637454" y="1607489"/>
          <a:ext cx="595399" cy="595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746F11-96A3-4D99-AB9C-EF888922969E}">
      <dsp:nvSpPr>
        <dsp:cNvPr id="0" name=""/>
        <dsp:cNvSpPr/>
      </dsp:nvSpPr>
      <dsp:spPr>
        <a:xfrm>
          <a:off x="935154" y="2380966"/>
          <a:ext cx="7621714" cy="4763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079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повышение рейтинга не только отдельного педагога, но и учреждения в целом; </a:t>
          </a:r>
          <a:endParaRPr lang="ru-RU" sz="1400" kern="1200"/>
        </a:p>
      </dsp:txBody>
      <dsp:txXfrm>
        <a:off x="935154" y="2380966"/>
        <a:ext cx="7621714" cy="476319"/>
      </dsp:txXfrm>
    </dsp:sp>
    <dsp:sp modelId="{97872C19-93BD-4CBF-9800-BBF4D6010274}">
      <dsp:nvSpPr>
        <dsp:cNvPr id="0" name=""/>
        <dsp:cNvSpPr/>
      </dsp:nvSpPr>
      <dsp:spPr>
        <a:xfrm>
          <a:off x="637454" y="2321426"/>
          <a:ext cx="595399" cy="595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5F9284-3419-4F76-BCD0-099D84FCD430}">
      <dsp:nvSpPr>
        <dsp:cNvPr id="0" name=""/>
        <dsp:cNvSpPr/>
      </dsp:nvSpPr>
      <dsp:spPr>
        <a:xfrm>
          <a:off x="755991" y="3095355"/>
          <a:ext cx="7800877" cy="4763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079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развитие компетенций педагогов, их творческого потенциала, приобщение к исследовательской деятельности; </a:t>
          </a:r>
          <a:endParaRPr lang="ru-RU" sz="1400" kern="1200"/>
        </a:p>
      </dsp:txBody>
      <dsp:txXfrm>
        <a:off x="755991" y="3095355"/>
        <a:ext cx="7800877" cy="476319"/>
      </dsp:txXfrm>
    </dsp:sp>
    <dsp:sp modelId="{465CDA7F-A727-4DE1-A5AE-EFF3BA41E0BA}">
      <dsp:nvSpPr>
        <dsp:cNvPr id="0" name=""/>
        <dsp:cNvSpPr/>
      </dsp:nvSpPr>
      <dsp:spPr>
        <a:xfrm>
          <a:off x="458291" y="3035815"/>
          <a:ext cx="595399" cy="595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795C0B-6D2F-46B6-8502-FE6E9D3F89C8}">
      <dsp:nvSpPr>
        <dsp:cNvPr id="0" name=""/>
        <dsp:cNvSpPr/>
      </dsp:nvSpPr>
      <dsp:spPr>
        <a:xfrm>
          <a:off x="364186" y="3809744"/>
          <a:ext cx="8192683" cy="47631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079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создание благоприятной мотивационной среды для профессионального развития педагогов.</a:t>
          </a:r>
          <a:endParaRPr lang="ru-RU" sz="1400" kern="1200" dirty="0"/>
        </a:p>
      </dsp:txBody>
      <dsp:txXfrm>
        <a:off x="364186" y="3809744"/>
        <a:ext cx="8192683" cy="476319"/>
      </dsp:txXfrm>
    </dsp:sp>
    <dsp:sp modelId="{2117E9D9-2E85-4532-8788-36033D6265ED}">
      <dsp:nvSpPr>
        <dsp:cNvPr id="0" name=""/>
        <dsp:cNvSpPr/>
      </dsp:nvSpPr>
      <dsp:spPr>
        <a:xfrm>
          <a:off x="66486" y="3750204"/>
          <a:ext cx="595399" cy="595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DAE16-6EF5-412E-90E3-02B42C67F41E}">
      <dsp:nvSpPr>
        <dsp:cNvPr id="0" name=""/>
        <dsp:cNvSpPr/>
      </dsp:nvSpPr>
      <dsp:spPr>
        <a:xfrm>
          <a:off x="2861445" y="-83485"/>
          <a:ext cx="3212151" cy="100273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smtClean="0">
              <a:latin typeface="+mn-lt"/>
              <a:cs typeface="Times New Roman" panose="02020603050405020304" pitchFamily="18" charset="0"/>
            </a:rPr>
            <a:t>сопровождение конкурсов профессионального мастерства</a:t>
          </a:r>
          <a:endParaRPr lang="ru-RU" sz="1600" b="0" kern="1200" dirty="0">
            <a:latin typeface="+mn-lt"/>
          </a:endParaRPr>
        </a:p>
      </dsp:txBody>
      <dsp:txXfrm>
        <a:off x="2910394" y="-34536"/>
        <a:ext cx="3114253" cy="904834"/>
      </dsp:txXfrm>
    </dsp:sp>
    <dsp:sp modelId="{25A25FDE-580E-4E64-9429-FDD97F1E9420}">
      <dsp:nvSpPr>
        <dsp:cNvPr id="0" name=""/>
        <dsp:cNvSpPr/>
      </dsp:nvSpPr>
      <dsp:spPr>
        <a:xfrm>
          <a:off x="3308813" y="875325"/>
          <a:ext cx="3139356" cy="3139356"/>
        </a:xfrm>
        <a:custGeom>
          <a:avLst/>
          <a:gdLst/>
          <a:ahLst/>
          <a:cxnLst/>
          <a:rect l="0" t="0" r="0" b="0"/>
          <a:pathLst>
            <a:path>
              <a:moveTo>
                <a:pt x="1948406" y="46374"/>
              </a:moveTo>
              <a:arcTo wR="1569678" hR="1569678" stAng="17037719" swAng="225363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3CC29-0347-4D9A-ACB1-2E8681105C37}">
      <dsp:nvSpPr>
        <dsp:cNvPr id="0" name=""/>
        <dsp:cNvSpPr/>
      </dsp:nvSpPr>
      <dsp:spPr>
        <a:xfrm>
          <a:off x="5488320" y="1476424"/>
          <a:ext cx="2738468" cy="9566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+mn-lt"/>
              <a:cs typeface="Times New Roman" panose="02020603050405020304" pitchFamily="18" charset="0"/>
            </a:rPr>
            <a:t>реализация программ мероприятий: форумы, конференции, семинары</a:t>
          </a:r>
          <a:endParaRPr lang="ru-RU" sz="1600" kern="1200" dirty="0">
            <a:latin typeface="+mn-lt"/>
            <a:cs typeface="Times New Roman" panose="02020603050405020304" pitchFamily="18" charset="0"/>
          </a:endParaRPr>
        </a:p>
      </dsp:txBody>
      <dsp:txXfrm>
        <a:off x="5535019" y="1523123"/>
        <a:ext cx="2645070" cy="863242"/>
      </dsp:txXfrm>
    </dsp:sp>
    <dsp:sp modelId="{CF53A837-F5C2-4D66-A081-211A00AA9153}">
      <dsp:nvSpPr>
        <dsp:cNvPr id="0" name=""/>
        <dsp:cNvSpPr/>
      </dsp:nvSpPr>
      <dsp:spPr>
        <a:xfrm>
          <a:off x="3361374" y="-132729"/>
          <a:ext cx="3139356" cy="3139356"/>
        </a:xfrm>
        <a:custGeom>
          <a:avLst/>
          <a:gdLst/>
          <a:ahLst/>
          <a:cxnLst/>
          <a:rect l="0" t="0" r="0" b="0"/>
          <a:pathLst>
            <a:path>
              <a:moveTo>
                <a:pt x="2777022" y="2572777"/>
              </a:moveTo>
              <a:arcTo wR="1569678" hR="1569678" stAng="2383251" swAng="1972525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32E09-2401-4233-BDCA-0B21837DFB92}">
      <dsp:nvSpPr>
        <dsp:cNvPr id="0" name=""/>
        <dsp:cNvSpPr/>
      </dsp:nvSpPr>
      <dsp:spPr>
        <a:xfrm>
          <a:off x="2605626" y="2937452"/>
          <a:ext cx="3723790" cy="12395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kern="1200" dirty="0" smtClean="0"/>
            <a:t>создание и реализация системы персонифицированных программ повышения квалификации</a:t>
          </a:r>
          <a:endParaRPr lang="ru-RU" sz="1600" b="0" kern="1200" dirty="0"/>
        </a:p>
      </dsp:txBody>
      <dsp:txXfrm>
        <a:off x="2666137" y="2997963"/>
        <a:ext cx="3602768" cy="1118547"/>
      </dsp:txXfrm>
    </dsp:sp>
    <dsp:sp modelId="{A6D66251-0041-46C7-A94C-D8269A26CC49}">
      <dsp:nvSpPr>
        <dsp:cNvPr id="0" name=""/>
        <dsp:cNvSpPr/>
      </dsp:nvSpPr>
      <dsp:spPr>
        <a:xfrm>
          <a:off x="2451565" y="-134543"/>
          <a:ext cx="3139356" cy="3139356"/>
        </a:xfrm>
        <a:custGeom>
          <a:avLst/>
          <a:gdLst/>
          <a:ahLst/>
          <a:cxnLst/>
          <a:rect l="0" t="0" r="0" b="0"/>
          <a:pathLst>
            <a:path>
              <a:moveTo>
                <a:pt x="1105668" y="3069206"/>
              </a:moveTo>
              <a:arcTo wR="1569678" hR="1569678" stAng="6431640" swAng="207892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D3804D-4768-432D-AEA7-782B54A864C5}">
      <dsp:nvSpPr>
        <dsp:cNvPr id="0" name=""/>
        <dsp:cNvSpPr/>
      </dsp:nvSpPr>
      <dsp:spPr>
        <a:xfrm>
          <a:off x="642979" y="1426367"/>
          <a:ext cx="2864367" cy="97103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smtClean="0"/>
            <a:t>разработка, реализация и экспертиза инновационных образовательных проектов различного уровня</a:t>
          </a:r>
          <a:endParaRPr lang="ru-RU" sz="1600" b="0" kern="1200" dirty="0"/>
        </a:p>
      </dsp:txBody>
      <dsp:txXfrm>
        <a:off x="690381" y="1473769"/>
        <a:ext cx="2769563" cy="876234"/>
      </dsp:txXfrm>
    </dsp:sp>
    <dsp:sp modelId="{8FF16E07-2064-4426-A656-AB092D8079DF}">
      <dsp:nvSpPr>
        <dsp:cNvPr id="0" name=""/>
        <dsp:cNvSpPr/>
      </dsp:nvSpPr>
      <dsp:spPr>
        <a:xfrm>
          <a:off x="2480809" y="871095"/>
          <a:ext cx="3139356" cy="3139356"/>
        </a:xfrm>
        <a:custGeom>
          <a:avLst/>
          <a:gdLst/>
          <a:ahLst/>
          <a:cxnLst/>
          <a:rect l="0" t="0" r="0" b="0"/>
          <a:pathLst>
            <a:path>
              <a:moveTo>
                <a:pt x="378026" y="547984"/>
              </a:moveTo>
              <a:arcTo wR="1569678" hR="1569678" stAng="13236540" swAng="208879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CBCBF-BBB5-4E5D-8827-FF64C1189F72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4F4C5-4916-484C-BD40-757DC29BF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F4C5-4916-484C-BD40-757DC29BFBA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6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F4C5-4916-484C-BD40-757DC29BFBA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0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F4C5-4916-484C-BD40-757DC29BFBA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65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0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17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28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0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9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8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3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73D2D-8DFA-4890-ADA0-48CDF3F261CE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439A4-67DE-4335-90E9-3030E4FCF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0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2.png"/><Relationship Id="rId5" Type="http://schemas.openxmlformats.org/officeDocument/2006/relationships/diagramData" Target="../diagrams/data4.xml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35.png"/><Relationship Id="rId5" Type="http://schemas.openxmlformats.org/officeDocument/2006/relationships/diagramData" Target="../diagrams/data5.xml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microsoft.com/office/2007/relationships/diagramDrawing" Target="../diagrams/drawing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vcht.center/metodcenter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rdtsedetyam.ru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://vcht.center/metodcenter" TargetMode="Externa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urcentrrf.ru/vserossiyskie-konkursy" TargetMode="External"/><Relationship Id="rId5" Type="http://schemas.openxmlformats.org/officeDocument/2006/relationships/hyperlink" Target="http://turcentrrf.ru/f/polozheniye_99.pdf" TargetMode="Externa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urcentrrf.ru/vserossiyskiy-konkurs-luchshaya-programma-organizatsii-detskogo-otdykha-2018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92;&#1094;&#1086;&#1084;&#1086;&#1092;&#1074;.&#1088;&#1092;/activities/konkurs_akcii/page409/page410/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stankin.ru/fcttu/" TargetMode="Externa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metod.ecobiocentre.ru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metod.ecobiocentre.ru/" TargetMode="External"/><Relationship Id="rId5" Type="http://schemas.openxmlformats.org/officeDocument/2006/relationships/hyperlink" Target="https://konkurs-vospitat-cheloveka.ecobiocentre.ru/" TargetMode="Externa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60246"/>
            <a:ext cx="2331725" cy="1670307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441372" y="4269695"/>
            <a:ext cx="3704771" cy="165576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Ольга </a:t>
            </a:r>
            <a:r>
              <a:rPr lang="ru-RU" dirty="0" smtClean="0"/>
              <a:t>Артуровна </a:t>
            </a:r>
            <a:r>
              <a:rPr lang="ru-RU" dirty="0" err="1" smtClean="0"/>
              <a:t>Милинис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доктор педагогических наук, профессор кафедры психологии и общей педагогики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45457" y="2130553"/>
            <a:ext cx="812028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</a:t>
            </a:r>
            <a:br>
              <a:rPr lang="ru-RU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ПРОФЕССИОНАЛЬНОГО МАСТЕРСТВА</a:t>
            </a:r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СРЕДСТВО ПОВЫШЕНИЯ КВАЛИФИКАЦИИ ПЕДАГОГОВ</a:t>
            </a:r>
            <a:endParaRPr lang="ru-RU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24222" y="98944"/>
            <a:ext cx="6379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Педагоги организаций дополнительного образования: изменения в условиях труда,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профессиональном </a:t>
            </a:r>
            <a:r>
              <a:rPr lang="ru-RU" dirty="0"/>
              <a:t>развитии </a:t>
            </a:r>
            <a:r>
              <a:rPr lang="ru-RU" dirty="0" smtClean="0"/>
              <a:t>и мотивациях</a:t>
            </a:r>
          </a:p>
          <a:p>
            <a:pPr algn="r"/>
            <a:r>
              <a:rPr lang="ru-RU" dirty="0"/>
              <a:t>Национальный исследовательский университет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«Высшая </a:t>
            </a:r>
            <a:r>
              <a:rPr lang="ru-RU" dirty="0"/>
              <a:t>школа экономики», 2018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211" t="19874" r="24639" b="5893"/>
          <a:stretch/>
        </p:blipFill>
        <p:spPr bwMode="auto">
          <a:xfrm>
            <a:off x="808074" y="1775639"/>
            <a:ext cx="7783036" cy="4609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6126" y="1775639"/>
            <a:ext cx="930600" cy="148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" y="1711841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84925" y="249087"/>
            <a:ext cx="7070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Какая из возможных Траекторий роста педагога дополнительного образования вам кажется наиболее полезной?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95321603"/>
              </p:ext>
            </p:extLst>
          </p:nvPr>
        </p:nvGraphicFramePr>
        <p:xfrm>
          <a:off x="365414" y="1711841"/>
          <a:ext cx="8568952" cy="4904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89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837608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73564" y="225800"/>
            <a:ext cx="6962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</a:rPr>
              <a:t>На развитие карьеры педагога </a:t>
            </a:r>
            <a:r>
              <a:rPr lang="ru-RU" sz="2400" dirty="0" smtClean="0">
                <a:solidFill>
                  <a:prstClr val="black"/>
                </a:solidFill>
              </a:rPr>
              <a:t/>
            </a:r>
            <a:br>
              <a:rPr lang="ru-RU" sz="2400" dirty="0" smtClean="0">
                <a:solidFill>
                  <a:prstClr val="black"/>
                </a:solidFill>
              </a:rPr>
            </a:br>
            <a:r>
              <a:rPr lang="ru-RU" sz="2400" dirty="0" smtClean="0">
                <a:solidFill>
                  <a:prstClr val="black"/>
                </a:solidFill>
              </a:rPr>
              <a:t>дополнительного </a:t>
            </a:r>
            <a:r>
              <a:rPr lang="ru-RU" sz="2400" dirty="0">
                <a:solidFill>
                  <a:prstClr val="black"/>
                </a:solidFill>
              </a:rPr>
              <a:t>образования </a:t>
            </a:r>
            <a:r>
              <a:rPr lang="ru-RU" sz="2400" dirty="0" smtClean="0">
                <a:solidFill>
                  <a:prstClr val="black"/>
                </a:solidFill>
              </a:rPr>
              <a:t/>
            </a:r>
            <a:br>
              <a:rPr lang="ru-RU" sz="2400" dirty="0" smtClean="0">
                <a:solidFill>
                  <a:prstClr val="black"/>
                </a:solidFill>
              </a:rPr>
            </a:br>
            <a:r>
              <a:rPr lang="ru-RU" sz="2400" dirty="0" smtClean="0">
                <a:solidFill>
                  <a:prstClr val="black"/>
                </a:solidFill>
              </a:rPr>
              <a:t>больше </a:t>
            </a:r>
            <a:r>
              <a:rPr lang="ru-RU" sz="2400" dirty="0">
                <a:solidFill>
                  <a:prstClr val="black"/>
                </a:solidFill>
              </a:rPr>
              <a:t>всего влияет: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4580891"/>
              </p:ext>
            </p:extLst>
          </p:nvPr>
        </p:nvGraphicFramePr>
        <p:xfrm>
          <a:off x="134562" y="1832975"/>
          <a:ext cx="8640960" cy="4328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592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376126" y="225800"/>
            <a:ext cx="6544589" cy="1257541"/>
          </a:xfrm>
        </p:spPr>
        <p:txBody>
          <a:bodyPr>
            <a:normAutofit/>
          </a:bodyPr>
          <a:lstStyle/>
          <a:p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Треки профессионального роста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23821140"/>
              </p:ext>
            </p:extLst>
          </p:nvPr>
        </p:nvGraphicFramePr>
        <p:xfrm>
          <a:off x="752633" y="1754370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60375" y="2466755"/>
            <a:ext cx="456985" cy="318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376126" y="250453"/>
            <a:ext cx="6661548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Профессионализм, треки и 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инструменты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оценки 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25111400"/>
              </p:ext>
            </p:extLst>
          </p:nvPr>
        </p:nvGraphicFramePr>
        <p:xfrm>
          <a:off x="851935" y="1711841"/>
          <a:ext cx="7886700" cy="357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http://3.bp.blogspot.com/-KibnuphaqRU/VoPqAw-lx0I/AAAAAAAAABQ/aCkq_82VzF8/s1600/5b4aebfc297c%2B-%2B%25D0%25BA%25D0%25BE%25D0%25BF%25D0%25B8%25D1%258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98" y="2093744"/>
            <a:ext cx="1095606" cy="86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4.infourok.ru/uploads/ex/083d/00096a94-68a07b97/hello_html_m45b5c30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023" y="1942665"/>
            <a:ext cx="1162808" cy="11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osmetod.ru/files/projects/konkursi/molodie_profesiionaly_moskvy/%D0%BB%D0%BE%D0%B3%D0%BE_%D0%BC%D0%BF%D0%B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42666"/>
            <a:ext cx="1180214" cy="11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80037213"/>
              </p:ext>
            </p:extLst>
          </p:nvPr>
        </p:nvGraphicFramePr>
        <p:xfrm>
          <a:off x="630378" y="1711841"/>
          <a:ext cx="8258441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58624" y="249087"/>
            <a:ext cx="6804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Интеграция формального, неформального, </a:t>
            </a:r>
            <a:r>
              <a:rPr lang="ru-RU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информального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образования как инновационный ресурс развития системы повышения квалификации</a:t>
            </a:r>
            <a:endParaRPr lang="ru-RU" sz="24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DE6D928-99C9-4639-9B93-E4BB91132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7DE6D928-99C9-4639-9B93-E4BB91132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F811329-D866-4D81-A8B6-25AA0F698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BF811329-D866-4D81-A8B6-25AA0F698C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06DC75F-9704-4F20-A231-618C129E1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E06DC75F-9704-4F20-A231-618C129E17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723C51A-B6D9-435F-B9FB-2AFD14F4B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D723C51A-B6D9-435F-B9FB-2AFD14F4BE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CDA541E-8692-4D0A-874D-A7477F922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ACDA541E-8692-4D0A-874D-A7477F9222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12B181-2AA8-4282-A37C-27D5D21BA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B012B181-2AA8-4282-A37C-27D5D21BA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3807490-47EB-46A3-9F3D-F5C8DC523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graphicEl>
                                              <a:dgm id="{A3807490-47EB-46A3-9F3D-F5C8DC5239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pic>
        <p:nvPicPr>
          <p:cNvPr id="15362" name="Picture 2" descr="http://www.znaem-mozhem.ru/wp-content/uploads/2018/12/%D0%9A%D0%BE%D0%BD%D0%BA%D1%83%D1%80%D1%81%D1%8B-%D0%9F%D1%80%D0%BE%D1%84%D0%BC%D0%B0%D1%81%D1%82%D1%80%D0%B5%D1%81%D1%82%D0%B2%D0%B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4" y="1768451"/>
            <a:ext cx="7937360" cy="508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0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413943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pic>
        <p:nvPicPr>
          <p:cNvPr id="7170" name="Picture 2" descr="https://avatars.mds.yandex.net/get-pdb/1360297/909e3645-9764-436f-88fd-919ab8599bbc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5" y="1903227"/>
            <a:ext cx="4307243" cy="2716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ruslanka.ru/images/history/questions/obrazovanieXXve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69" y="1903227"/>
            <a:ext cx="4143671" cy="2716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8615" y="4868079"/>
            <a:ext cx="8636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Педагогические конкурсы зародились в России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20-х годах XX века</a:t>
            </a:r>
          </a:p>
        </p:txBody>
      </p:sp>
    </p:spTree>
    <p:extLst>
      <p:ext uri="{BB962C8B-B14F-4D97-AF65-F5344CB8AC3E}">
        <p14:creationId xmlns:p14="http://schemas.microsoft.com/office/powerpoint/2010/main" val="19764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413943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36305">
            <a:off x="2316306" y="4280509"/>
            <a:ext cx="1398545" cy="1398545"/>
          </a:xfrm>
          <a:prstGeom prst="rect">
            <a:avLst/>
          </a:prstGeom>
          <a:solidFill>
            <a:srgbClr val="21B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6386899" y="4287974"/>
            <a:ext cx="1398545" cy="1398545"/>
            <a:chOff x="483189" y="1184773"/>
            <a:chExt cx="1398545" cy="1398545"/>
          </a:xfrm>
        </p:grpSpPr>
        <p:sp>
          <p:nvSpPr>
            <p:cNvPr id="11" name="Прямоугольник 10"/>
            <p:cNvSpPr/>
            <p:nvPr/>
          </p:nvSpPr>
          <p:spPr>
            <a:xfrm rot="2736305">
              <a:off x="483189" y="1184773"/>
              <a:ext cx="1398545" cy="1398545"/>
            </a:xfrm>
            <a:prstGeom prst="rect">
              <a:avLst/>
            </a:prstGeom>
            <a:solidFill>
              <a:srgbClr val="21B0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" y="1406134"/>
              <a:ext cx="979287" cy="979287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54" y="4594736"/>
            <a:ext cx="881799" cy="8818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8364" y="1842702"/>
            <a:ext cx="8766376" cy="2015217"/>
          </a:xfrm>
          <a:prstGeom prst="roundRect">
            <a:avLst/>
          </a:prstGeom>
          <a:solidFill>
            <a:srgbClr val="EFF1F5"/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370527" y="4711020"/>
            <a:ext cx="1398545" cy="1398545"/>
            <a:chOff x="10182004" y="5174669"/>
            <a:chExt cx="1398545" cy="1398545"/>
          </a:xfrm>
        </p:grpSpPr>
        <p:sp>
          <p:nvSpPr>
            <p:cNvPr id="15" name="Прямоугольник 14"/>
            <p:cNvSpPr/>
            <p:nvPr/>
          </p:nvSpPr>
          <p:spPr>
            <a:xfrm rot="2736305">
              <a:off x="10182004" y="5174669"/>
              <a:ext cx="1398545" cy="1398545"/>
            </a:xfrm>
            <a:prstGeom prst="rect">
              <a:avLst/>
            </a:prstGeom>
            <a:solidFill>
              <a:srgbClr val="1A5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8702" y="5354239"/>
              <a:ext cx="885147" cy="870870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667017" y="1924735"/>
            <a:ext cx="79310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педагогической </a:t>
            </a:r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системе «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</a:t>
            </a:r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рассматривается </a:t>
            </a:r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«</a:t>
            </a: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выращивание</a:t>
            </a:r>
            <a:r>
              <a:rPr lang="ru-RU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взрослых людей в едином неформальном коллективе, где «</a:t>
            </a: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учатся у всех</a:t>
            </a:r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4648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413943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19698089"/>
              </p:ext>
            </p:extLst>
          </p:nvPr>
        </p:nvGraphicFramePr>
        <p:xfrm>
          <a:off x="365414" y="1674027"/>
          <a:ext cx="8619326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713082" y="4614529"/>
            <a:ext cx="701048" cy="7761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16066"/>
            <a:endParaRPr sz="230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1176" y="3189161"/>
            <a:ext cx="701048" cy="7761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16066"/>
            <a:endParaRPr sz="2300">
              <a:solidFill>
                <a:prstClr val="black"/>
              </a:solidFill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62558" y="1763680"/>
            <a:ext cx="701048" cy="7761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16066"/>
            <a:endParaRPr sz="2300">
              <a:solidFill>
                <a:prstClr val="black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32421" y="5362218"/>
            <a:ext cx="670079" cy="773813"/>
            <a:chOff x="4989889" y="4848187"/>
            <a:chExt cx="1057394" cy="1076265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4989889" y="4848187"/>
              <a:ext cx="1057394" cy="1076265"/>
              <a:chOff x="4929550" y="3842674"/>
              <a:chExt cx="1057394" cy="1076265"/>
            </a:xfrm>
          </p:grpSpPr>
          <p:sp>
            <p:nvSpPr>
              <p:cNvPr id="13" name="object 11"/>
              <p:cNvSpPr/>
              <p:nvPr/>
            </p:nvSpPr>
            <p:spPr>
              <a:xfrm>
                <a:off x="4929550" y="3842674"/>
                <a:ext cx="1057394" cy="1076265"/>
              </a:xfrm>
              <a:custGeom>
                <a:avLst/>
                <a:gdLst/>
                <a:ahLst/>
                <a:cxnLst/>
                <a:rect l="l" t="t" r="r" b="b"/>
                <a:pathLst>
                  <a:path w="854075" h="977900">
                    <a:moveTo>
                      <a:pt x="419862" y="0"/>
                    </a:moveTo>
                    <a:lnTo>
                      <a:pt x="5206" y="245363"/>
                    </a:lnTo>
                    <a:lnTo>
                      <a:pt x="0" y="727240"/>
                    </a:lnTo>
                    <a:lnTo>
                      <a:pt x="434086" y="977823"/>
                    </a:lnTo>
                    <a:lnTo>
                      <a:pt x="848868" y="732434"/>
                    </a:lnTo>
                    <a:lnTo>
                      <a:pt x="853948" y="250570"/>
                    </a:lnTo>
                    <a:lnTo>
                      <a:pt x="419862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0"/>
              <p:cNvSpPr/>
              <p:nvPr/>
            </p:nvSpPr>
            <p:spPr>
              <a:xfrm>
                <a:off x="5001559" y="3950526"/>
                <a:ext cx="913376" cy="841042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1169035">
                    <a:moveTo>
                      <a:pt x="6095" y="293369"/>
                    </a:moveTo>
                    <a:lnTo>
                      <a:pt x="501904" y="0"/>
                    </a:lnTo>
                    <a:lnTo>
                      <a:pt x="1020572" y="299466"/>
                    </a:lnTo>
                    <a:lnTo>
                      <a:pt x="1014476" y="875487"/>
                    </a:lnTo>
                    <a:lnTo>
                      <a:pt x="518794" y="1168793"/>
                    </a:lnTo>
                    <a:lnTo>
                      <a:pt x="0" y="869276"/>
                    </a:lnTo>
                    <a:lnTo>
                      <a:pt x="6095" y="293369"/>
                    </a:lnTo>
                  </a:path>
                </a:pathLst>
              </a:custGeom>
              <a:ln w="190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14"/>
            <p:cNvSpPr/>
            <p:nvPr/>
          </p:nvSpPr>
          <p:spPr>
            <a:xfrm>
              <a:off x="5118210" y="5019455"/>
              <a:ext cx="734770" cy="73477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89693" y="3903027"/>
            <a:ext cx="670079" cy="773813"/>
            <a:chOff x="4989889" y="4848187"/>
            <a:chExt cx="1057394" cy="1076265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4989889" y="4848187"/>
              <a:ext cx="1057394" cy="1076265"/>
              <a:chOff x="4929550" y="3842674"/>
              <a:chExt cx="1057394" cy="1076265"/>
            </a:xfrm>
          </p:grpSpPr>
          <p:sp>
            <p:nvSpPr>
              <p:cNvPr id="20" name="object 11"/>
              <p:cNvSpPr/>
              <p:nvPr/>
            </p:nvSpPr>
            <p:spPr>
              <a:xfrm>
                <a:off x="4929550" y="3842674"/>
                <a:ext cx="1057394" cy="1076265"/>
              </a:xfrm>
              <a:custGeom>
                <a:avLst/>
                <a:gdLst/>
                <a:ahLst/>
                <a:cxnLst/>
                <a:rect l="l" t="t" r="r" b="b"/>
                <a:pathLst>
                  <a:path w="854075" h="977900">
                    <a:moveTo>
                      <a:pt x="419862" y="0"/>
                    </a:moveTo>
                    <a:lnTo>
                      <a:pt x="5206" y="245363"/>
                    </a:lnTo>
                    <a:lnTo>
                      <a:pt x="0" y="727240"/>
                    </a:lnTo>
                    <a:lnTo>
                      <a:pt x="434086" y="977823"/>
                    </a:lnTo>
                    <a:lnTo>
                      <a:pt x="848868" y="732434"/>
                    </a:lnTo>
                    <a:lnTo>
                      <a:pt x="853948" y="250570"/>
                    </a:lnTo>
                    <a:lnTo>
                      <a:pt x="419862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0"/>
              <p:cNvSpPr/>
              <p:nvPr/>
            </p:nvSpPr>
            <p:spPr>
              <a:xfrm>
                <a:off x="5001559" y="3950526"/>
                <a:ext cx="913376" cy="841042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1169035">
                    <a:moveTo>
                      <a:pt x="6095" y="293369"/>
                    </a:moveTo>
                    <a:lnTo>
                      <a:pt x="501904" y="0"/>
                    </a:lnTo>
                    <a:lnTo>
                      <a:pt x="1020572" y="299466"/>
                    </a:lnTo>
                    <a:lnTo>
                      <a:pt x="1014476" y="875487"/>
                    </a:lnTo>
                    <a:lnTo>
                      <a:pt x="518794" y="1168793"/>
                    </a:lnTo>
                    <a:lnTo>
                      <a:pt x="0" y="869276"/>
                    </a:lnTo>
                    <a:lnTo>
                      <a:pt x="6095" y="293369"/>
                    </a:lnTo>
                  </a:path>
                </a:pathLst>
              </a:custGeom>
              <a:ln w="190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" name="object 14"/>
            <p:cNvSpPr/>
            <p:nvPr/>
          </p:nvSpPr>
          <p:spPr>
            <a:xfrm>
              <a:off x="5118210" y="5019455"/>
              <a:ext cx="734770" cy="73477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70055" y="2473690"/>
            <a:ext cx="670079" cy="773813"/>
            <a:chOff x="4989889" y="4848187"/>
            <a:chExt cx="1057394" cy="1076265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989889" y="4848187"/>
              <a:ext cx="1057394" cy="1076265"/>
              <a:chOff x="4929550" y="3842674"/>
              <a:chExt cx="1057394" cy="1076265"/>
            </a:xfrm>
          </p:grpSpPr>
          <p:sp>
            <p:nvSpPr>
              <p:cNvPr id="26" name="object 11"/>
              <p:cNvSpPr/>
              <p:nvPr/>
            </p:nvSpPr>
            <p:spPr>
              <a:xfrm>
                <a:off x="4929550" y="3842674"/>
                <a:ext cx="1057394" cy="1076265"/>
              </a:xfrm>
              <a:custGeom>
                <a:avLst/>
                <a:gdLst/>
                <a:ahLst/>
                <a:cxnLst/>
                <a:rect l="l" t="t" r="r" b="b"/>
                <a:pathLst>
                  <a:path w="854075" h="977900">
                    <a:moveTo>
                      <a:pt x="419862" y="0"/>
                    </a:moveTo>
                    <a:lnTo>
                      <a:pt x="5206" y="245363"/>
                    </a:lnTo>
                    <a:lnTo>
                      <a:pt x="0" y="727240"/>
                    </a:lnTo>
                    <a:lnTo>
                      <a:pt x="434086" y="977823"/>
                    </a:lnTo>
                    <a:lnTo>
                      <a:pt x="848868" y="732434"/>
                    </a:lnTo>
                    <a:lnTo>
                      <a:pt x="853948" y="250570"/>
                    </a:lnTo>
                    <a:lnTo>
                      <a:pt x="419862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10"/>
              <p:cNvSpPr/>
              <p:nvPr/>
            </p:nvSpPr>
            <p:spPr>
              <a:xfrm>
                <a:off x="5001559" y="3950526"/>
                <a:ext cx="913376" cy="841042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1169035">
                    <a:moveTo>
                      <a:pt x="6095" y="293369"/>
                    </a:moveTo>
                    <a:lnTo>
                      <a:pt x="501904" y="0"/>
                    </a:lnTo>
                    <a:lnTo>
                      <a:pt x="1020572" y="299466"/>
                    </a:lnTo>
                    <a:lnTo>
                      <a:pt x="1014476" y="875487"/>
                    </a:lnTo>
                    <a:lnTo>
                      <a:pt x="518794" y="1168793"/>
                    </a:lnTo>
                    <a:lnTo>
                      <a:pt x="0" y="869276"/>
                    </a:lnTo>
                    <a:lnTo>
                      <a:pt x="6095" y="293369"/>
                    </a:lnTo>
                  </a:path>
                </a:pathLst>
              </a:custGeom>
              <a:ln w="1905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14"/>
            <p:cNvSpPr/>
            <p:nvPr/>
          </p:nvSpPr>
          <p:spPr>
            <a:xfrm>
              <a:off x="5118210" y="5019455"/>
              <a:ext cx="734770" cy="73477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73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26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1743365"/>
            <a:ext cx="9144000" cy="5175805"/>
            <a:chOff x="0" y="1682195"/>
            <a:chExt cx="9144000" cy="517580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/>
            <a:srcRect l="5476" t="14694" r="48787" b="25862"/>
            <a:stretch/>
          </p:blipFill>
          <p:spPr>
            <a:xfrm>
              <a:off x="0" y="1682197"/>
              <a:ext cx="4977986" cy="5175803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4977986" y="1682195"/>
              <a:ext cx="4166014" cy="5175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80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99730" y="1682197"/>
              <a:ext cx="3895060" cy="1752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80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288532" y="178636"/>
            <a:ext cx="1137852" cy="1308434"/>
            <a:chOff x="1181609" y="996307"/>
            <a:chExt cx="2122378" cy="228064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241574" y="996307"/>
              <a:ext cx="75497" cy="2012412"/>
              <a:chOff x="301346" y="1004065"/>
              <a:chExt cx="104527" cy="2853360"/>
            </a:xfrm>
          </p:grpSpPr>
          <p:sp>
            <p:nvSpPr>
              <p:cNvPr id="19" name="object 6"/>
              <p:cNvSpPr/>
              <p:nvPr/>
            </p:nvSpPr>
            <p:spPr>
              <a:xfrm>
                <a:off x="309140" y="1004065"/>
                <a:ext cx="0" cy="1322436"/>
              </a:xfrm>
              <a:custGeom>
                <a:avLst/>
                <a:gdLst/>
                <a:ahLst/>
                <a:cxnLst/>
                <a:rect l="l" t="t" r="r" b="b"/>
                <a:pathLst>
                  <a:path h="1049655">
                    <a:moveTo>
                      <a:pt x="0" y="0"/>
                    </a:moveTo>
                    <a:lnTo>
                      <a:pt x="0" y="1049210"/>
                    </a:lnTo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defTabSz="1114636">
                  <a:defRPr/>
                </a:pPr>
                <a:endParaRPr sz="23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object 7"/>
              <p:cNvSpPr/>
              <p:nvPr/>
            </p:nvSpPr>
            <p:spPr>
              <a:xfrm>
                <a:off x="301346" y="3378073"/>
                <a:ext cx="104527" cy="479352"/>
              </a:xfrm>
              <a:custGeom>
                <a:avLst/>
                <a:gdLst/>
                <a:ahLst/>
                <a:cxnLst/>
                <a:rect l="l" t="t" r="r" b="b"/>
                <a:pathLst>
                  <a:path h="930910">
                    <a:moveTo>
                      <a:pt x="0" y="0"/>
                    </a:moveTo>
                    <a:lnTo>
                      <a:pt x="0" y="930782"/>
                    </a:lnTo>
                  </a:path>
                </a:pathLst>
              </a:custGeom>
              <a:ln w="2857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pPr defTabSz="1114636">
                  <a:defRPr/>
                </a:pPr>
                <a:endParaRPr sz="2300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181609" y="2740485"/>
              <a:ext cx="2122378" cy="536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2019-2024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361157" y="437498"/>
            <a:ext cx="6623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utura PT Medium" pitchFamily="34" charset="-52"/>
              </a:rPr>
              <a:t>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3819" y="1700467"/>
            <a:ext cx="45441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</a:t>
            </a:r>
          </a:p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Федерации</a:t>
            </a:r>
          </a:p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 национальных целях и стратегических задачах развития Российской Федерации на период до 2024 года»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7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мая 2018 года</a:t>
            </a:r>
          </a:p>
        </p:txBody>
      </p:sp>
      <p:sp>
        <p:nvSpPr>
          <p:cNvPr id="25" name="CustomShape 3"/>
          <p:cNvSpPr/>
          <p:nvPr/>
        </p:nvSpPr>
        <p:spPr>
          <a:xfrm>
            <a:off x="4977985" y="2066367"/>
            <a:ext cx="4155535" cy="20013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buClr>
                <a:srgbClr val="105660"/>
              </a:buClr>
              <a:buSzPct val="200000"/>
            </a:pPr>
            <a:r>
              <a:rPr lang="ru-RU" sz="1600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Вхождение России в </a:t>
            </a:r>
            <a:r>
              <a:rPr lang="ru-RU" sz="1600" b="1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десятку лучших </a:t>
            </a:r>
            <a:r>
              <a:rPr lang="ru-RU" sz="1600" b="1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ru-RU" sz="1600" b="1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стран </a:t>
            </a:r>
            <a:r>
              <a:rPr lang="ru-RU" sz="1600" b="1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мира </a:t>
            </a:r>
            <a:r>
              <a:rPr lang="ru-RU" sz="1600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качеству общего </a:t>
            </a:r>
            <a:r>
              <a:rPr lang="ru-RU" sz="1600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образования </a:t>
            </a:r>
            <a:endParaRPr lang="ru-RU" sz="1600" spc="-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105660"/>
              </a:buClr>
              <a:buSzPct val="200000"/>
            </a:pPr>
            <a:endParaRPr lang="ru-RU" sz="400" spc="-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105660"/>
              </a:buClr>
              <a:buSzPct val="200000"/>
            </a:pPr>
            <a:r>
              <a:rPr lang="ru-RU" sz="1600" b="1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Воспитание </a:t>
            </a:r>
            <a:r>
              <a:rPr lang="ru-RU" sz="1600" b="1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гармонично развитой и </a:t>
            </a:r>
            <a:r>
              <a:rPr lang="ru-RU" sz="1600" b="1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социально </a:t>
            </a:r>
            <a:r>
              <a:rPr lang="ru-RU" sz="1600" b="1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ответственной личности </a:t>
            </a:r>
            <a:r>
              <a:rPr lang="ru-RU" sz="1600" b="1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600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основе духовно-нравственных </a:t>
            </a:r>
            <a:r>
              <a:rPr lang="ru-RU" sz="1600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ценностей </a:t>
            </a:r>
            <a:r>
              <a:rPr lang="ru-RU" sz="1600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народов Российской Федерации</a:t>
            </a:r>
          </a:p>
        </p:txBody>
      </p:sp>
      <p:sp>
        <p:nvSpPr>
          <p:cNvPr id="26" name="CustomShape 4"/>
          <p:cNvSpPr/>
          <p:nvPr/>
        </p:nvSpPr>
        <p:spPr>
          <a:xfrm>
            <a:off x="4936430" y="1682197"/>
            <a:ext cx="249939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Цель: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5178210" y="5637487"/>
            <a:ext cx="4906884" cy="748830"/>
            <a:chOff x="5997101" y="4334991"/>
            <a:chExt cx="4823918" cy="74883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997101" y="4334991"/>
              <a:ext cx="3474859" cy="72760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21B0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spc="-1" dirty="0">
                  <a:solidFill>
                    <a:schemeClr val="bg1"/>
                  </a:solidFill>
                  <a:latin typeface="+mj-lt"/>
                  <a:ea typeface="Calibri"/>
                </a:rPr>
                <a:t> </a:t>
              </a:r>
              <a:endParaRPr lang="ru-RU" b="1" spc="-1" dirty="0">
                <a:solidFill>
                  <a:schemeClr val="bg1"/>
                </a:solidFill>
              </a:endParaRPr>
            </a:p>
            <a:p>
              <a:endParaRPr lang="ru-RU" b="1" spc="-1" dirty="0">
                <a:solidFill>
                  <a:schemeClr val="bg1"/>
                </a:solidFill>
                <a:latin typeface="+mj-lt"/>
                <a:ea typeface="Calibri"/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6073210" y="4442778"/>
              <a:ext cx="208250" cy="276999"/>
              <a:chOff x="9581474" y="5509794"/>
              <a:chExt cx="354918" cy="578682"/>
            </a:xfrm>
          </p:grpSpPr>
          <p:sp>
            <p:nvSpPr>
              <p:cNvPr id="31" name="object 122"/>
              <p:cNvSpPr/>
              <p:nvPr/>
            </p:nvSpPr>
            <p:spPr>
              <a:xfrm>
                <a:off x="9581474" y="5509794"/>
                <a:ext cx="354918" cy="578682"/>
              </a:xfrm>
              <a:custGeom>
                <a:avLst/>
                <a:gdLst/>
                <a:ahLst/>
                <a:cxnLst/>
                <a:rect l="l" t="t" r="r" b="b"/>
                <a:pathLst>
                  <a:path w="400037" h="698500">
                    <a:moveTo>
                      <a:pt x="200021" y="0"/>
                    </a:moveTo>
                    <a:lnTo>
                      <a:pt x="158329" y="4271"/>
                    </a:lnTo>
                    <a:lnTo>
                      <a:pt x="120120" y="16432"/>
                    </a:lnTo>
                    <a:lnTo>
                      <a:pt x="86037" y="35500"/>
                    </a:lnTo>
                    <a:lnTo>
                      <a:pt x="56723" y="60491"/>
                    </a:lnTo>
                    <a:lnTo>
                      <a:pt x="32820" y="90425"/>
                    </a:lnTo>
                    <a:lnTo>
                      <a:pt x="14970" y="124319"/>
                    </a:lnTo>
                    <a:lnTo>
                      <a:pt x="3816" y="161190"/>
                    </a:lnTo>
                    <a:lnTo>
                      <a:pt x="0" y="200056"/>
                    </a:lnTo>
                    <a:lnTo>
                      <a:pt x="1044" y="219930"/>
                    </a:lnTo>
                    <a:lnTo>
                      <a:pt x="4164" y="239935"/>
                    </a:lnTo>
                    <a:lnTo>
                      <a:pt x="9439" y="259947"/>
                    </a:lnTo>
                    <a:lnTo>
                      <a:pt x="16951" y="279844"/>
                    </a:lnTo>
                    <a:lnTo>
                      <a:pt x="200021" y="698500"/>
                    </a:lnTo>
                    <a:lnTo>
                      <a:pt x="383079" y="279844"/>
                    </a:lnTo>
                    <a:lnTo>
                      <a:pt x="390593" y="259947"/>
                    </a:lnTo>
                    <a:lnTo>
                      <a:pt x="395870" y="239935"/>
                    </a:lnTo>
                    <a:lnTo>
                      <a:pt x="398991" y="219930"/>
                    </a:lnTo>
                    <a:lnTo>
                      <a:pt x="400037" y="200056"/>
                    </a:lnTo>
                    <a:lnTo>
                      <a:pt x="399087" y="180435"/>
                    </a:lnTo>
                    <a:lnTo>
                      <a:pt x="391524" y="142443"/>
                    </a:lnTo>
                    <a:lnTo>
                      <a:pt x="376943" y="106938"/>
                    </a:lnTo>
                    <a:lnTo>
                      <a:pt x="355987" y="74902"/>
                    </a:lnTo>
                    <a:lnTo>
                      <a:pt x="329299" y="47316"/>
                    </a:lnTo>
                    <a:lnTo>
                      <a:pt x="297520" y="25164"/>
                    </a:lnTo>
                    <a:lnTo>
                      <a:pt x="261294" y="9427"/>
                    </a:lnTo>
                    <a:lnTo>
                      <a:pt x="221263" y="1088"/>
                    </a:lnTo>
                    <a:lnTo>
                      <a:pt x="200021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9647991" y="5595494"/>
                <a:ext cx="221886" cy="265336"/>
              </a:xfrm>
              <a:prstGeom prst="ellipse">
                <a:avLst/>
              </a:prstGeom>
              <a:solidFill>
                <a:srgbClr val="00206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6249019" y="4375935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000" b="1" spc="-1" dirty="0">
                  <a:solidFill>
                    <a:schemeClr val="bg1"/>
                  </a:solidFill>
                  <a:latin typeface="+mj-lt"/>
                  <a:ea typeface="Calibri"/>
                </a:rPr>
                <a:t>406,5</a:t>
              </a:r>
              <a:r>
                <a:rPr lang="ru-RU" b="1" spc="-1" dirty="0">
                  <a:solidFill>
                    <a:schemeClr val="bg1"/>
                  </a:solidFill>
                  <a:latin typeface="+mj-lt"/>
                  <a:ea typeface="Calibri"/>
                </a:rPr>
                <a:t> млрд</a:t>
              </a:r>
            </a:p>
            <a:p>
              <a:r>
                <a:rPr lang="ru-RU" sz="2000" b="1" spc="-1" dirty="0">
                  <a:solidFill>
                    <a:schemeClr val="bg1"/>
                  </a:solidFill>
                  <a:ea typeface="Calibri"/>
                </a:rPr>
                <a:t>непосредственно регионам</a:t>
              </a:r>
              <a:endParaRPr lang="ru-RU" sz="2000" b="1" spc="-1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CustomShape 10"/>
          <p:cNvSpPr/>
          <p:nvPr/>
        </p:nvSpPr>
        <p:spPr>
          <a:xfrm>
            <a:off x="5115198" y="4480128"/>
            <a:ext cx="3597636" cy="861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Общий объем</a:t>
            </a:r>
          </a:p>
          <a:p>
            <a:pPr>
              <a:lnSpc>
                <a:spcPct val="100000"/>
              </a:lnSpc>
            </a:pPr>
            <a:r>
              <a:rPr lang="ru-RU" sz="1600" b="1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национального проекта</a:t>
            </a:r>
          </a:p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785 </a:t>
            </a:r>
            <a:r>
              <a:rPr lang="ru-RU" sz="1400" b="1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млрд рублей</a:t>
            </a:r>
            <a:r>
              <a:rPr lang="ru-RU" sz="1050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23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413943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1677" y="3370328"/>
            <a:ext cx="8766376" cy="2015217"/>
          </a:xfrm>
          <a:prstGeom prst="roundRect">
            <a:avLst/>
          </a:prstGeom>
          <a:solidFill>
            <a:srgbClr val="EFF1F5"/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педагогическая система </a:t>
            </a:r>
            <a:r>
              <a:rPr lang="ru-RU" sz="2400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 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посредством метода </a:t>
            </a:r>
            <a:r>
              <a:rPr lang="ru-RU" sz="2400" u="sng" dirty="0">
                <a:solidFill>
                  <a:srgbClr val="DD42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демонстрации достижений 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качественного результата в процессе профессионального соревнования обнаруживает и актуализирует </a:t>
            </a:r>
            <a:r>
              <a:rPr lang="ru-RU" sz="2400" u="sng" dirty="0">
                <a:solidFill>
                  <a:srgbClr val="DD42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собственные затруднения 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400" u="sng" dirty="0">
                <a:solidFill>
                  <a:srgbClr val="DD42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 профессионализма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конкурсанта</a:t>
            </a:r>
          </a:p>
        </p:txBody>
      </p:sp>
      <p:pic>
        <p:nvPicPr>
          <p:cNvPr id="6146" name="Picture 2" descr="https://www.josemanuelsanz.es/wp-content/uploads/2017/11/logo_internet-contra-obesidad4.jpg"/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3"/>
          <a:stretch/>
        </p:blipFill>
        <p:spPr bwMode="auto">
          <a:xfrm>
            <a:off x="985254" y="1778591"/>
            <a:ext cx="7379221" cy="157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6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132345" y="1828799"/>
          <a:ext cx="8872093" cy="409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376126" y="449330"/>
            <a:ext cx="6576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Формирование активной субъектной позиции педагога в профессиональном саморазвитии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641801" y="2799827"/>
            <a:ext cx="926591" cy="1086907"/>
            <a:chOff x="3402851" y="4588923"/>
            <a:chExt cx="1286632" cy="1472840"/>
          </a:xfrm>
        </p:grpSpPr>
        <p:sp>
          <p:nvSpPr>
            <p:cNvPr id="15" name="object 17"/>
            <p:cNvSpPr/>
            <p:nvPr/>
          </p:nvSpPr>
          <p:spPr>
            <a:xfrm>
              <a:off x="3402851" y="4588923"/>
              <a:ext cx="1286632" cy="1472840"/>
            </a:xfrm>
            <a:custGeom>
              <a:avLst/>
              <a:gdLst/>
              <a:ahLst/>
              <a:cxnLst/>
              <a:rect l="l" t="t" r="r" b="b"/>
              <a:pathLst>
                <a:path w="1021079" h="1169035">
                  <a:moveTo>
                    <a:pt x="1014476" y="293268"/>
                  </a:moveTo>
                  <a:lnTo>
                    <a:pt x="518668" y="0"/>
                  </a:lnTo>
                  <a:lnTo>
                    <a:pt x="0" y="299478"/>
                  </a:lnTo>
                  <a:lnTo>
                    <a:pt x="6096" y="875449"/>
                  </a:lnTo>
                  <a:lnTo>
                    <a:pt x="501777" y="1168755"/>
                  </a:lnTo>
                  <a:lnTo>
                    <a:pt x="1020572" y="869238"/>
                  </a:lnTo>
                  <a:lnTo>
                    <a:pt x="1014476" y="29326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140067"/>
              <a:endParaRPr sz="2300">
                <a:solidFill>
                  <a:prstClr val="black"/>
                </a:solidFill>
              </a:endParaRPr>
            </a:p>
          </p:txBody>
        </p:sp>
        <p:sp>
          <p:nvSpPr>
            <p:cNvPr id="16" name="object 18"/>
            <p:cNvSpPr/>
            <p:nvPr/>
          </p:nvSpPr>
          <p:spPr>
            <a:xfrm>
              <a:off x="3507832" y="4709089"/>
              <a:ext cx="1076194" cy="1232833"/>
            </a:xfrm>
            <a:custGeom>
              <a:avLst/>
              <a:gdLst/>
              <a:ahLst/>
              <a:cxnLst/>
              <a:rect l="l" t="t" r="r" b="b"/>
              <a:pathLst>
                <a:path w="854075" h="978535">
                  <a:moveTo>
                    <a:pt x="434086" y="0"/>
                  </a:moveTo>
                  <a:lnTo>
                    <a:pt x="0" y="250634"/>
                  </a:lnTo>
                  <a:lnTo>
                    <a:pt x="5207" y="732510"/>
                  </a:lnTo>
                  <a:lnTo>
                    <a:pt x="419862" y="977912"/>
                  </a:lnTo>
                  <a:lnTo>
                    <a:pt x="853948" y="727316"/>
                  </a:lnTo>
                  <a:lnTo>
                    <a:pt x="848740" y="245440"/>
                  </a:lnTo>
                  <a:lnTo>
                    <a:pt x="434086" y="0"/>
                  </a:lnTo>
                  <a:close/>
                </a:path>
              </a:pathLst>
            </a:custGeom>
            <a:solidFill>
              <a:srgbClr val="00CC9C"/>
            </a:solidFill>
          </p:spPr>
          <p:txBody>
            <a:bodyPr wrap="square" lIns="0" tIns="0" rIns="0" bIns="0" rtlCol="0"/>
            <a:lstStyle/>
            <a:p>
              <a:pPr defTabSz="1140067"/>
              <a:endParaRPr sz="2300">
                <a:solidFill>
                  <a:prstClr val="black"/>
                </a:solidFill>
              </a:endParaRPr>
            </a:p>
          </p:txBody>
        </p:sp>
        <p:sp>
          <p:nvSpPr>
            <p:cNvPr id="17" name="object 20"/>
            <p:cNvSpPr/>
            <p:nvPr/>
          </p:nvSpPr>
          <p:spPr>
            <a:xfrm>
              <a:off x="3535035" y="4897397"/>
              <a:ext cx="983041" cy="8723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140067"/>
              <a:endParaRPr sz="2300">
                <a:solidFill>
                  <a:prstClr val="black"/>
                </a:solidFill>
              </a:endParaRPr>
            </a:p>
          </p:txBody>
        </p:sp>
      </p:grpSp>
      <p:sp>
        <p:nvSpPr>
          <p:cNvPr id="18" name="object 10"/>
          <p:cNvSpPr/>
          <p:nvPr/>
        </p:nvSpPr>
        <p:spPr>
          <a:xfrm>
            <a:off x="3815793" y="3856124"/>
            <a:ext cx="1505198" cy="9763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38317"/>
            <a:endParaRPr sz="2300">
              <a:solidFill>
                <a:prstClr val="black"/>
              </a:solidFill>
            </a:endParaRPr>
          </a:p>
        </p:txBody>
      </p:sp>
      <p:sp>
        <p:nvSpPr>
          <p:cNvPr id="19" name="object 8"/>
          <p:cNvSpPr/>
          <p:nvPr/>
        </p:nvSpPr>
        <p:spPr>
          <a:xfrm>
            <a:off x="4568392" y="2940818"/>
            <a:ext cx="817203" cy="8170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14851"/>
            <a:endParaRPr sz="2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413943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pic>
        <p:nvPicPr>
          <p:cNvPr id="17410" name="Picture 2" descr="http://institutpk.ru/wp-content/uploads/2019/08/DSC_0794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3" y="1847143"/>
            <a:ext cx="8843937" cy="2215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nstitutpk.ru/wp-content/uploads/2019/08/DSC_08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6" y="4340300"/>
            <a:ext cx="4006992" cy="2203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institutpk.ru/wp-content/uploads/2019/08/DSC_08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8" b="6385"/>
          <a:stretch/>
        </p:blipFill>
        <p:spPr bwMode="auto">
          <a:xfrm>
            <a:off x="5118174" y="4298211"/>
            <a:ext cx="2974950" cy="2287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1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4477" t="21264" r="15672" b="31748"/>
          <a:stretch/>
        </p:blipFill>
        <p:spPr>
          <a:xfrm>
            <a:off x="137894" y="2208924"/>
            <a:ext cx="4749422" cy="26690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90924" y="1759162"/>
            <a:ext cx="40938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Официальный сайт </a:t>
            </a:r>
            <a:r>
              <a:rPr lang="ru-RU" sz="2800" dirty="0" smtClean="0"/>
              <a:t>конкурса</a:t>
            </a:r>
            <a:endParaRPr lang="ru-RU" sz="2800" dirty="0"/>
          </a:p>
          <a:p>
            <a:r>
              <a:rPr lang="en-US" sz="2800" dirty="0" smtClean="0">
                <a:hlinkClick r:id="rId6"/>
              </a:rPr>
              <a:t>http</a:t>
            </a:r>
            <a:r>
              <a:rPr lang="en-US" sz="2800" dirty="0">
                <a:hlinkClick r:id="rId6"/>
              </a:rPr>
              <a:t>://serdtsedetyam.ru</a:t>
            </a:r>
            <a:r>
              <a:rPr lang="en-US" sz="2800" dirty="0" smtClean="0">
                <a:hlinkClick r:id="rId6"/>
              </a:rPr>
              <a:t>/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Официальный сайт оператора конкурса</a:t>
            </a:r>
            <a:endParaRPr lang="ru-RU" sz="2800" dirty="0"/>
          </a:p>
          <a:p>
            <a:r>
              <a:rPr lang="en-US" sz="2800" dirty="0">
                <a:hlinkClick r:id="rId7"/>
              </a:rPr>
              <a:t>http://vcht.center/metodcenter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764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90924" y="1759162"/>
            <a:ext cx="4093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Официальный сайт оператора конкурса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http://vcht.center/metodcenter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964" y="190322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Конкурс методических разработок </a:t>
            </a:r>
            <a:endParaRPr lang="ru-RU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Панорама методических кейсов дополнительного образования художественной направленности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1219" t="12562" r="3258" b="9656"/>
          <a:stretch/>
        </p:blipFill>
        <p:spPr>
          <a:xfrm>
            <a:off x="1821520" y="3432288"/>
            <a:ext cx="5493743" cy="31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52945" y="3876609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http://turcentrrf.ru/f/polozheniye_99.pdf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373" y="187747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XVII Всероссийский конкурс учебных и методических материалов в помощь педагогам, организаторам туристско-краеведческой и экскурсионной работы с обучающимися, воспитанниками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72856" y="1941540"/>
            <a:ext cx="427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Официальный сайт оператора конкурса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69248" y="2675096"/>
            <a:ext cx="4416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http://turcentrrf.ru/vserossiyskie-konkursy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72856" y="3495371"/>
            <a:ext cx="4276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Положение конкурса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1941" t="14627" r="2836" b="5202"/>
          <a:stretch/>
        </p:blipFill>
        <p:spPr>
          <a:xfrm>
            <a:off x="260373" y="4276719"/>
            <a:ext cx="4677041" cy="221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0126" y="18384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конкурс 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Лучшая программа 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организации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детского отдыха" 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941" t="14627" r="2836" b="5202"/>
          <a:stretch/>
        </p:blipFill>
        <p:spPr>
          <a:xfrm>
            <a:off x="1442440" y="3857937"/>
            <a:ext cx="5763577" cy="27282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22186" y="2804991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>
                <a:hlinkClick r:id="rId6"/>
              </a:rPr>
              <a:t>http://turcentrrf.ru/vserossiyskiy-konkurs-luchshaya-programma-organizatsii-detskogo-otdykha-2018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22186" y="2483077"/>
            <a:ext cx="53912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Официальный сайт оператора конкурса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476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7910" t="16017" r="9701" b="5765"/>
          <a:stretch/>
        </p:blipFill>
        <p:spPr>
          <a:xfrm>
            <a:off x="279313" y="1739251"/>
            <a:ext cx="6709197" cy="3561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764142" y="5019553"/>
            <a:ext cx="5220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6"/>
              </a:rPr>
              <a:t>http://xn--b1atfb1adk.xn--p1ai/activities/konkurs_akcii/page409/page410/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64142" y="4542582"/>
            <a:ext cx="53912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Официальный сайт оператора конкурса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476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988718" y="5457423"/>
            <a:ext cx="3199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https://stankin.ru/fcttu/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25666" y="4963828"/>
            <a:ext cx="4918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Официальный сайт оператора конкурса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516" y="1718697"/>
            <a:ext cx="39398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открытый конкурс дополнительных общеобразовательных программ «Образовательный ОЛИМП-2019</a:t>
            </a: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980" y="2896079"/>
            <a:ext cx="4259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открытый конкурс профессионального мастерства работников сферы дополнительного образования  детей «Талантлив педагог - талантливы дети»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4516" y="4367885"/>
            <a:ext cx="3939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конкурс профессионального мастерства работников сферы дополнительного образования «Мы учим жить сердцами и делами»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641" t="12237" r="9851" b="12635"/>
          <a:stretch/>
        </p:blipFill>
        <p:spPr>
          <a:xfrm>
            <a:off x="4293897" y="2222811"/>
            <a:ext cx="4781871" cy="2282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476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731" t="14095" r="3135" b="5755"/>
          <a:stretch/>
        </p:blipFill>
        <p:spPr>
          <a:xfrm>
            <a:off x="4743240" y="1941675"/>
            <a:ext cx="4241500" cy="2148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5430" y="2078203"/>
            <a:ext cx="31774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конкурс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методистов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Прометод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16962" y="4558452"/>
            <a:ext cx="3483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https://prometod.ecobiocentre.ru/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54478" y="4227999"/>
            <a:ext cx="3608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Официальный сайт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конкурса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9403" t="13033" r="11493" b="5202"/>
          <a:stretch/>
        </p:blipFill>
        <p:spPr>
          <a:xfrm>
            <a:off x="103696" y="3757609"/>
            <a:ext cx="4544860" cy="2641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76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1157" y="437498"/>
            <a:ext cx="6623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utura PT Medium" pitchFamily="34" charset="-52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Константин\Desktop\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29141" r="7943" b="6431"/>
          <a:stretch/>
        </p:blipFill>
        <p:spPr bwMode="auto">
          <a:xfrm>
            <a:off x="267522" y="2020185"/>
            <a:ext cx="8601739" cy="45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4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6778" y="2508958"/>
            <a:ext cx="3597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</a:t>
            </a:r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педагогических работников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Воспитать человека»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73564" y="5296784"/>
            <a:ext cx="6852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https://konkurs-vospitat-cheloveka.ecobiocentre.ru/</a:t>
            </a:r>
            <a:r>
              <a:rPr lang="en-US" sz="2400" dirty="0" smtClean="0">
                <a:hlinkClick r:id="rId6"/>
              </a:rPr>
              <a:t>/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87240" y="4918682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Официальный сайт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конкурса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6269" t="13299" r="18209" b="24051"/>
          <a:stretch/>
        </p:blipFill>
        <p:spPr>
          <a:xfrm>
            <a:off x="3734624" y="1903227"/>
            <a:ext cx="5273628" cy="2835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361157" y="178186"/>
            <a:ext cx="6623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 педагогов дополнительного образования</a:t>
            </a:r>
            <a:endParaRPr lang="ru-RU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201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950169" y="3081428"/>
            <a:ext cx="5545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Благодарю за внимание!</a:t>
            </a:r>
            <a:endParaRPr lang="ru-RU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76126" y="422109"/>
            <a:ext cx="662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utura PT Medium" pitchFamily="34" charset="-52"/>
              </a:rPr>
              <a:t>»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utura PT Medium" pitchFamily="34" charset="-52"/>
              </a:rPr>
              <a:t>«Успех каждого ребенка»</a:t>
            </a:r>
            <a:endParaRPr lang="ru-RU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/>
          <p:cNvSpPr/>
          <p:nvPr/>
        </p:nvSpPr>
        <p:spPr>
          <a:xfrm>
            <a:off x="430436" y="5631160"/>
            <a:ext cx="3348354" cy="394970"/>
          </a:xfrm>
          <a:custGeom>
            <a:avLst/>
            <a:gdLst/>
            <a:ahLst/>
            <a:cxnLst/>
            <a:rect l="l" t="t" r="r" b="b"/>
            <a:pathLst>
              <a:path w="3348354" h="394970">
                <a:moveTo>
                  <a:pt x="0" y="394715"/>
                </a:moveTo>
                <a:lnTo>
                  <a:pt x="3348228" y="394715"/>
                </a:lnTo>
                <a:lnTo>
                  <a:pt x="3348228" y="0"/>
                </a:lnTo>
                <a:lnTo>
                  <a:pt x="0" y="0"/>
                </a:lnTo>
                <a:lnTo>
                  <a:pt x="0" y="394715"/>
                </a:lnTo>
                <a:close/>
              </a:path>
            </a:pathLst>
          </a:custGeom>
          <a:solidFill>
            <a:srgbClr val="E9F6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/>
          <p:nvPr/>
        </p:nvSpPr>
        <p:spPr>
          <a:xfrm>
            <a:off x="569832" y="1986133"/>
            <a:ext cx="4658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Дополнительное</a:t>
            </a:r>
            <a:r>
              <a:rPr sz="2400" b="1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образование</a:t>
            </a:r>
            <a:endParaRPr sz="2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3" name="object 9"/>
          <p:cNvSpPr txBox="1"/>
          <p:nvPr/>
        </p:nvSpPr>
        <p:spPr>
          <a:xfrm>
            <a:off x="3769521" y="3825220"/>
            <a:ext cx="1233170" cy="384175"/>
          </a:xfrm>
          <a:prstGeom prst="rect">
            <a:avLst/>
          </a:prstGeom>
          <a:solidFill>
            <a:srgbClr val="006FC0">
              <a:alpha val="1803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81305">
              <a:lnSpc>
                <a:spcPts val="1645"/>
              </a:lnSpc>
            </a:pPr>
            <a:r>
              <a:rPr sz="1400" b="1" spc="-5" dirty="0">
                <a:solidFill>
                  <a:srgbClr val="585858"/>
                </a:solidFill>
                <a:latin typeface="Arial"/>
                <a:cs typeface="Arial"/>
              </a:rPr>
              <a:t>318,8</a:t>
            </a:r>
            <a:r>
              <a:rPr sz="1400" b="1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585858"/>
                </a:solidFill>
                <a:latin typeface="Arial"/>
                <a:cs typeface="Arial"/>
              </a:rPr>
              <a:t>млн</a:t>
            </a:r>
            <a:endParaRPr sz="1400">
              <a:latin typeface="Arial"/>
              <a:cs typeface="Arial"/>
            </a:endParaRPr>
          </a:p>
          <a:p>
            <a:pPr marL="281305">
              <a:lnSpc>
                <a:spcPts val="1370"/>
              </a:lnSpc>
              <a:spcBef>
                <a:spcPts val="10"/>
              </a:spcBef>
            </a:pP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рублей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1613061" y="3809473"/>
            <a:ext cx="2147570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27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20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субъектов</a:t>
            </a:r>
            <a:endParaRPr sz="1200" dirty="0">
              <a:latin typeface="Arial"/>
              <a:cs typeface="Arial"/>
            </a:endParaRPr>
          </a:p>
          <a:p>
            <a:pPr marL="255270">
              <a:lnSpc>
                <a:spcPct val="100000"/>
              </a:lnSpc>
              <a:spcBef>
                <a:spcPts val="10"/>
              </a:spcBef>
            </a:pPr>
            <a:r>
              <a:rPr sz="1200" spc="-5" dirty="0">
                <a:latin typeface="Arial"/>
                <a:cs typeface="Arial"/>
              </a:rPr>
              <a:t>получатели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субсидии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22"/>
          <p:cNvSpPr txBox="1"/>
          <p:nvPr/>
        </p:nvSpPr>
        <p:spPr>
          <a:xfrm>
            <a:off x="443949" y="2902692"/>
            <a:ext cx="4953000" cy="835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002060"/>
                </a:solidFill>
                <a:latin typeface="Arial"/>
                <a:cs typeface="Arial"/>
              </a:rPr>
              <a:t>2024 </a:t>
            </a:r>
            <a:r>
              <a:rPr sz="1600" b="1" spc="-10" dirty="0">
                <a:solidFill>
                  <a:srgbClr val="002060"/>
                </a:solidFill>
                <a:latin typeface="Arial"/>
                <a:cs typeface="Arial"/>
              </a:rPr>
              <a:t>г.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95"/>
              </a:spcBef>
            </a:pPr>
            <a:r>
              <a:rPr sz="1400" dirty="0">
                <a:latin typeface="Arial"/>
                <a:cs typeface="Arial"/>
              </a:rPr>
              <a:t>Во </a:t>
            </a:r>
            <a:r>
              <a:rPr sz="1400" spc="-5" dirty="0">
                <a:latin typeface="Arial"/>
                <a:cs typeface="Arial"/>
              </a:rPr>
              <a:t>всех субъектах внедрена </a:t>
            </a:r>
            <a:r>
              <a:rPr sz="1400" b="1" dirty="0">
                <a:latin typeface="Arial"/>
                <a:cs typeface="Arial"/>
              </a:rPr>
              <a:t>целевая </a:t>
            </a:r>
            <a:r>
              <a:rPr sz="1400" b="1" spc="-5" dirty="0">
                <a:latin typeface="Arial"/>
                <a:cs typeface="Arial"/>
              </a:rPr>
              <a:t>модель </a:t>
            </a:r>
            <a:r>
              <a:rPr sz="1400" spc="-5" dirty="0">
                <a:latin typeface="Arial"/>
                <a:cs typeface="Arial"/>
              </a:rPr>
              <a:t>развития  региональных </a:t>
            </a:r>
            <a:r>
              <a:rPr sz="1400" dirty="0">
                <a:latin typeface="Arial"/>
                <a:cs typeface="Arial"/>
              </a:rPr>
              <a:t>систем </a:t>
            </a:r>
            <a:r>
              <a:rPr sz="1400" spc="-5" dirty="0">
                <a:latin typeface="Arial"/>
                <a:cs typeface="Arial"/>
              </a:rPr>
              <a:t>дополнительного образования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детей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6" name="object 23"/>
          <p:cNvSpPr/>
          <p:nvPr/>
        </p:nvSpPr>
        <p:spPr>
          <a:xfrm>
            <a:off x="215552" y="2936729"/>
            <a:ext cx="210311" cy="210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114969" y="2874245"/>
            <a:ext cx="1260475" cy="368935"/>
          </a:xfrm>
          <a:custGeom>
            <a:avLst/>
            <a:gdLst/>
            <a:ahLst/>
            <a:cxnLst/>
            <a:rect l="l" t="t" r="r" b="b"/>
            <a:pathLst>
              <a:path w="1260475" h="368934">
                <a:moveTo>
                  <a:pt x="0" y="184403"/>
                </a:moveTo>
                <a:lnTo>
                  <a:pt x="6587" y="135378"/>
                </a:lnTo>
                <a:lnTo>
                  <a:pt x="25176" y="91327"/>
                </a:lnTo>
                <a:lnTo>
                  <a:pt x="54010" y="54006"/>
                </a:lnTo>
                <a:lnTo>
                  <a:pt x="91331" y="25174"/>
                </a:lnTo>
                <a:lnTo>
                  <a:pt x="135382" y="6586"/>
                </a:lnTo>
                <a:lnTo>
                  <a:pt x="184404" y="0"/>
                </a:lnTo>
                <a:lnTo>
                  <a:pt x="1075944" y="0"/>
                </a:lnTo>
                <a:lnTo>
                  <a:pt x="1124965" y="6586"/>
                </a:lnTo>
                <a:lnTo>
                  <a:pt x="1169015" y="25174"/>
                </a:lnTo>
                <a:lnTo>
                  <a:pt x="1206336" y="54006"/>
                </a:lnTo>
                <a:lnTo>
                  <a:pt x="1235170" y="91327"/>
                </a:lnTo>
                <a:lnTo>
                  <a:pt x="1253760" y="135378"/>
                </a:lnTo>
                <a:lnTo>
                  <a:pt x="1260348" y="184403"/>
                </a:lnTo>
                <a:lnTo>
                  <a:pt x="1253760" y="233429"/>
                </a:lnTo>
                <a:lnTo>
                  <a:pt x="1235170" y="277480"/>
                </a:lnTo>
                <a:lnTo>
                  <a:pt x="1206336" y="314801"/>
                </a:lnTo>
                <a:lnTo>
                  <a:pt x="1169015" y="343633"/>
                </a:lnTo>
                <a:lnTo>
                  <a:pt x="1124965" y="362221"/>
                </a:lnTo>
                <a:lnTo>
                  <a:pt x="1075944" y="368808"/>
                </a:lnTo>
                <a:lnTo>
                  <a:pt x="184404" y="368808"/>
                </a:lnTo>
                <a:lnTo>
                  <a:pt x="135382" y="362221"/>
                </a:lnTo>
                <a:lnTo>
                  <a:pt x="91331" y="343633"/>
                </a:lnTo>
                <a:lnTo>
                  <a:pt x="54010" y="314801"/>
                </a:lnTo>
                <a:lnTo>
                  <a:pt x="25176" y="277480"/>
                </a:lnTo>
                <a:lnTo>
                  <a:pt x="6587" y="233429"/>
                </a:lnTo>
                <a:lnTo>
                  <a:pt x="0" y="184403"/>
                </a:lnTo>
                <a:close/>
              </a:path>
            </a:pathLst>
          </a:custGeom>
          <a:ln w="12192">
            <a:solidFill>
              <a:srgbClr val="0096A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5"/>
          <p:cNvSpPr txBox="1"/>
          <p:nvPr/>
        </p:nvSpPr>
        <p:spPr>
          <a:xfrm>
            <a:off x="476563" y="4602033"/>
            <a:ext cx="5320030" cy="89852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940"/>
              </a:spcBef>
            </a:pPr>
            <a:r>
              <a:rPr sz="1600" b="1" spc="-5" dirty="0">
                <a:solidFill>
                  <a:srgbClr val="002060"/>
                </a:solidFill>
                <a:latin typeface="Arial"/>
                <a:cs typeface="Arial"/>
              </a:rPr>
              <a:t>2024</a:t>
            </a:r>
            <a:r>
              <a:rPr sz="16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2060"/>
                </a:solidFill>
                <a:latin typeface="Arial"/>
                <a:cs typeface="Arial"/>
              </a:rPr>
              <a:t>г.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45"/>
              </a:spcBef>
            </a:pPr>
            <a:r>
              <a:rPr sz="1400" dirty="0">
                <a:latin typeface="Arial"/>
                <a:cs typeface="Arial"/>
              </a:rPr>
              <a:t>Во </a:t>
            </a:r>
            <a:r>
              <a:rPr sz="1400" spc="-5" dirty="0">
                <a:latin typeface="Arial"/>
                <a:cs typeface="Arial"/>
              </a:rPr>
              <a:t>всех субъектах внедрена система </a:t>
            </a:r>
            <a:r>
              <a:rPr sz="1400" b="1" spc="-5" dirty="0">
                <a:latin typeface="Arial"/>
                <a:cs typeface="Arial"/>
              </a:rPr>
              <a:t>персонифицированного  финансирования </a:t>
            </a:r>
            <a:r>
              <a:rPr sz="1400" spc="-5" dirty="0">
                <a:latin typeface="Arial"/>
                <a:cs typeface="Arial"/>
              </a:rPr>
              <a:t>дополнительного образования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детей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26"/>
          <p:cNvSpPr/>
          <p:nvPr/>
        </p:nvSpPr>
        <p:spPr>
          <a:xfrm>
            <a:off x="215552" y="4742669"/>
            <a:ext cx="210311" cy="2118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7"/>
          <p:cNvSpPr/>
          <p:nvPr/>
        </p:nvSpPr>
        <p:spPr>
          <a:xfrm>
            <a:off x="114969" y="4666469"/>
            <a:ext cx="1257300" cy="342900"/>
          </a:xfrm>
          <a:custGeom>
            <a:avLst/>
            <a:gdLst/>
            <a:ahLst/>
            <a:cxnLst/>
            <a:rect l="l" t="t" r="r" b="b"/>
            <a:pathLst>
              <a:path w="1257300" h="342900">
                <a:moveTo>
                  <a:pt x="0" y="171450"/>
                </a:moveTo>
                <a:lnTo>
                  <a:pt x="6124" y="125853"/>
                </a:lnTo>
                <a:lnTo>
                  <a:pt x="23408" y="84892"/>
                </a:lnTo>
                <a:lnTo>
                  <a:pt x="50216" y="50196"/>
                </a:lnTo>
                <a:lnTo>
                  <a:pt x="84916" y="23396"/>
                </a:lnTo>
                <a:lnTo>
                  <a:pt x="125871" y="6120"/>
                </a:lnTo>
                <a:lnTo>
                  <a:pt x="171450" y="0"/>
                </a:lnTo>
                <a:lnTo>
                  <a:pt x="1085850" y="0"/>
                </a:lnTo>
                <a:lnTo>
                  <a:pt x="1131428" y="6120"/>
                </a:lnTo>
                <a:lnTo>
                  <a:pt x="1172384" y="23396"/>
                </a:lnTo>
                <a:lnTo>
                  <a:pt x="1207084" y="50196"/>
                </a:lnTo>
                <a:lnTo>
                  <a:pt x="1233892" y="84892"/>
                </a:lnTo>
                <a:lnTo>
                  <a:pt x="1251175" y="125853"/>
                </a:lnTo>
                <a:lnTo>
                  <a:pt x="1257300" y="171450"/>
                </a:lnTo>
                <a:lnTo>
                  <a:pt x="1251175" y="217046"/>
                </a:lnTo>
                <a:lnTo>
                  <a:pt x="1233892" y="258007"/>
                </a:lnTo>
                <a:lnTo>
                  <a:pt x="1207084" y="292703"/>
                </a:lnTo>
                <a:lnTo>
                  <a:pt x="1172384" y="319503"/>
                </a:lnTo>
                <a:lnTo>
                  <a:pt x="1131428" y="336779"/>
                </a:lnTo>
                <a:lnTo>
                  <a:pt x="1085850" y="342900"/>
                </a:lnTo>
                <a:lnTo>
                  <a:pt x="171450" y="342900"/>
                </a:lnTo>
                <a:lnTo>
                  <a:pt x="125871" y="336779"/>
                </a:lnTo>
                <a:lnTo>
                  <a:pt x="84916" y="319503"/>
                </a:lnTo>
                <a:lnTo>
                  <a:pt x="50216" y="292703"/>
                </a:lnTo>
                <a:lnTo>
                  <a:pt x="23408" y="258007"/>
                </a:lnTo>
                <a:lnTo>
                  <a:pt x="6124" y="217046"/>
                </a:lnTo>
                <a:lnTo>
                  <a:pt x="0" y="171450"/>
                </a:lnTo>
                <a:close/>
              </a:path>
            </a:pathLst>
          </a:custGeom>
          <a:ln w="12192">
            <a:solidFill>
              <a:srgbClr val="0096A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9"/>
          <p:cNvSpPr txBox="1"/>
          <p:nvPr/>
        </p:nvSpPr>
        <p:spPr>
          <a:xfrm>
            <a:off x="447200" y="3825220"/>
            <a:ext cx="1156970" cy="384175"/>
          </a:xfrm>
          <a:prstGeom prst="rect">
            <a:avLst/>
          </a:prstGeom>
          <a:solidFill>
            <a:srgbClr val="006FC0">
              <a:alpha val="18038"/>
            </a:srgbClr>
          </a:solidFill>
        </p:spPr>
        <p:txBody>
          <a:bodyPr vert="horz" wrap="square" lIns="0" tIns="52069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409"/>
              </a:spcBef>
            </a:pPr>
            <a:r>
              <a:rPr sz="1400" b="1" spc="-5" dirty="0">
                <a:solidFill>
                  <a:srgbClr val="585858"/>
                </a:solidFill>
                <a:latin typeface="Arial"/>
                <a:cs typeface="Arial"/>
              </a:rPr>
              <a:t>2019</a:t>
            </a:r>
            <a:r>
              <a:rPr sz="1400" b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85858"/>
                </a:solidFill>
                <a:latin typeface="Arial"/>
                <a:cs typeface="Arial"/>
              </a:rPr>
              <a:t>г.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6027039" y="4835798"/>
            <a:ext cx="2966085" cy="68072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050" b="1" dirty="0">
                <a:solidFill>
                  <a:srgbClr val="0096A7"/>
                </a:solidFill>
                <a:latin typeface="Arial"/>
                <a:cs typeface="Arial"/>
              </a:rPr>
              <a:t>Проект для 6-11 классов </a:t>
            </a:r>
            <a:r>
              <a:rPr sz="1050" b="1" spc="-5" dirty="0">
                <a:solidFill>
                  <a:srgbClr val="0096A7"/>
                </a:solidFill>
                <a:latin typeface="Arial"/>
                <a:cs typeface="Arial"/>
              </a:rPr>
              <a:t>«Билет </a:t>
            </a:r>
            <a:r>
              <a:rPr sz="1050" b="1" dirty="0">
                <a:solidFill>
                  <a:srgbClr val="0096A7"/>
                </a:solidFill>
                <a:latin typeface="Arial"/>
                <a:cs typeface="Arial"/>
              </a:rPr>
              <a:t>в</a:t>
            </a:r>
            <a:r>
              <a:rPr sz="1050" b="1" spc="-145" dirty="0">
                <a:solidFill>
                  <a:srgbClr val="0096A7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0096A7"/>
                </a:solidFill>
                <a:latin typeface="Arial"/>
                <a:cs typeface="Arial"/>
              </a:rPr>
              <a:t>будущее»</a:t>
            </a:r>
            <a:endParaRPr sz="1050" dirty="0">
              <a:latin typeface="Arial"/>
              <a:cs typeface="Arial"/>
            </a:endParaRPr>
          </a:p>
          <a:p>
            <a:pPr marL="315595" marR="906144">
              <a:lnSpc>
                <a:spcPct val="100000"/>
              </a:lnSpc>
              <a:spcBef>
                <a:spcPts val="600"/>
              </a:spcBef>
            </a:pPr>
            <a:r>
              <a:rPr sz="1200" b="1" spc="-5" dirty="0">
                <a:latin typeface="Arial"/>
                <a:cs typeface="Arial"/>
              </a:rPr>
              <a:t>6 </a:t>
            </a:r>
            <a:r>
              <a:rPr sz="1100" spc="-5" dirty="0">
                <a:latin typeface="Arial"/>
                <a:cs typeface="Arial"/>
              </a:rPr>
              <a:t>фестивалей </a:t>
            </a:r>
            <a:r>
              <a:rPr sz="1100" dirty="0">
                <a:latin typeface="Arial"/>
                <a:cs typeface="Arial"/>
              </a:rPr>
              <a:t>профессий,  профессиональные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пробы</a:t>
            </a:r>
          </a:p>
        </p:txBody>
      </p:sp>
      <p:sp>
        <p:nvSpPr>
          <p:cNvPr id="23" name="object 13"/>
          <p:cNvSpPr txBox="1"/>
          <p:nvPr/>
        </p:nvSpPr>
        <p:spPr>
          <a:xfrm>
            <a:off x="6329934" y="5642431"/>
            <a:ext cx="239522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500 </a:t>
            </a:r>
            <a:r>
              <a:rPr sz="1100" b="1" dirty="0">
                <a:latin typeface="Arial"/>
                <a:cs typeface="Arial"/>
              </a:rPr>
              <a:t>тысяч </a:t>
            </a:r>
            <a:r>
              <a:rPr sz="1100" spc="-5" dirty="0">
                <a:latin typeface="Arial"/>
                <a:cs typeface="Arial"/>
              </a:rPr>
              <a:t>школьников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пройдут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профессиональное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тестирование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2700" marR="16383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Индивидуальные </a:t>
            </a:r>
            <a:r>
              <a:rPr sz="1100" spc="-5" dirty="0">
                <a:latin typeface="Arial"/>
                <a:cs typeface="Arial"/>
              </a:rPr>
              <a:t>рекомендации  школьникам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14"/>
          <p:cNvSpPr txBox="1"/>
          <p:nvPr/>
        </p:nvSpPr>
        <p:spPr>
          <a:xfrm>
            <a:off x="6334505" y="3603641"/>
            <a:ext cx="2032000" cy="377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23 </a:t>
            </a:r>
            <a:r>
              <a:rPr sz="1200" b="1" spc="-10" dirty="0">
                <a:latin typeface="Arial"/>
                <a:cs typeface="Arial"/>
              </a:rPr>
              <a:t>тыс. </a:t>
            </a:r>
            <a:r>
              <a:rPr sz="1100" dirty="0">
                <a:latin typeface="Arial"/>
                <a:cs typeface="Arial"/>
              </a:rPr>
              <a:t>личных </a:t>
            </a:r>
            <a:r>
              <a:rPr sz="1100" spc="-5" dirty="0">
                <a:latin typeface="Arial"/>
                <a:cs typeface="Arial"/>
              </a:rPr>
              <a:t>кабинетов  образовательных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организаций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6334505" y="4016298"/>
            <a:ext cx="193865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Более </a:t>
            </a:r>
            <a:r>
              <a:rPr sz="1100" b="1" spc="-5" dirty="0">
                <a:latin typeface="Arial"/>
                <a:cs typeface="Arial"/>
              </a:rPr>
              <a:t>80 млн просмотров </a:t>
            </a:r>
            <a:r>
              <a:rPr sz="1100" dirty="0">
                <a:latin typeface="Arial"/>
                <a:cs typeface="Arial"/>
              </a:rPr>
              <a:t>в  </a:t>
            </a:r>
            <a:r>
              <a:rPr sz="1100" spc="-5" dirty="0">
                <a:latin typeface="Arial"/>
                <a:cs typeface="Arial"/>
              </a:rPr>
              <a:t>социальных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сетях</a:t>
            </a:r>
          </a:p>
        </p:txBody>
      </p:sp>
      <p:sp>
        <p:nvSpPr>
          <p:cNvPr id="26" name="object 16"/>
          <p:cNvSpPr/>
          <p:nvPr/>
        </p:nvSpPr>
        <p:spPr>
          <a:xfrm>
            <a:off x="5950711" y="5699936"/>
            <a:ext cx="216408" cy="266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7"/>
          <p:cNvSpPr/>
          <p:nvPr/>
        </p:nvSpPr>
        <p:spPr>
          <a:xfrm>
            <a:off x="5952235" y="4901360"/>
            <a:ext cx="0" cy="340360"/>
          </a:xfrm>
          <a:custGeom>
            <a:avLst/>
            <a:gdLst/>
            <a:ahLst/>
            <a:cxnLst/>
            <a:rect l="l" t="t" r="r" b="b"/>
            <a:pathLst>
              <a:path h="340360">
                <a:moveTo>
                  <a:pt x="0" y="0"/>
                </a:moveTo>
                <a:lnTo>
                  <a:pt x="0" y="339852"/>
                </a:lnTo>
              </a:path>
            </a:pathLst>
          </a:custGeom>
          <a:ln w="76200">
            <a:solidFill>
              <a:srgbClr val="0096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0"/>
          <p:cNvSpPr/>
          <p:nvPr/>
        </p:nvSpPr>
        <p:spPr>
          <a:xfrm>
            <a:off x="5975222" y="4093641"/>
            <a:ext cx="203962" cy="1295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4"/>
          <p:cNvSpPr txBox="1"/>
          <p:nvPr/>
        </p:nvSpPr>
        <p:spPr>
          <a:xfrm>
            <a:off x="6124575" y="1742490"/>
            <a:ext cx="2887345" cy="18611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735" marR="29464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C00000"/>
                </a:solidFill>
                <a:latin typeface="Arial"/>
                <a:cs typeface="Arial"/>
              </a:rPr>
              <a:t>Профессиональная </a:t>
            </a:r>
            <a:r>
              <a:rPr sz="16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ориентация</a:t>
            </a:r>
            <a:r>
              <a:rPr sz="16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школьников  сентябрь-декабрь 2019</a:t>
            </a:r>
            <a:r>
              <a:rPr sz="1600" b="1" spc="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г.</a:t>
            </a:r>
            <a:endParaRPr sz="16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12700" marR="8890">
              <a:lnSpc>
                <a:spcPct val="115199"/>
              </a:lnSpc>
              <a:spcBef>
                <a:spcPts val="910"/>
              </a:spcBef>
            </a:pPr>
            <a:r>
              <a:rPr sz="1050" b="1" dirty="0">
                <a:solidFill>
                  <a:srgbClr val="002060"/>
                </a:solidFill>
                <a:latin typeface="Arial"/>
                <a:cs typeface="Arial"/>
              </a:rPr>
              <a:t>Цикл </a:t>
            </a:r>
            <a:r>
              <a:rPr sz="1050" b="1" spc="-5" dirty="0">
                <a:solidFill>
                  <a:srgbClr val="002060"/>
                </a:solidFill>
                <a:latin typeface="Arial"/>
                <a:cs typeface="Arial"/>
              </a:rPr>
              <a:t>открытых уроков «ПроеКТОриЯ» </a:t>
            </a:r>
            <a:r>
              <a:rPr sz="1050" b="1" dirty="0">
                <a:solidFill>
                  <a:srgbClr val="002060"/>
                </a:solidFill>
                <a:latin typeface="Arial"/>
                <a:cs typeface="Arial"/>
              </a:rPr>
              <a:t>для  8-11 классов – </a:t>
            </a:r>
            <a:r>
              <a:rPr sz="1050" b="1" spc="-5" dirty="0">
                <a:solidFill>
                  <a:srgbClr val="002060"/>
                </a:solidFill>
                <a:latin typeface="Arial"/>
                <a:cs typeface="Arial"/>
              </a:rPr>
              <a:t>интерактивные</a:t>
            </a:r>
            <a:r>
              <a:rPr sz="1050" b="1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002060"/>
                </a:solidFill>
                <a:latin typeface="Arial"/>
                <a:cs typeface="Arial"/>
              </a:rPr>
              <a:t>дискуссии</a:t>
            </a:r>
            <a:endParaRPr sz="105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50" b="1" dirty="0">
                <a:solidFill>
                  <a:srgbClr val="002060"/>
                </a:solidFill>
                <a:latin typeface="Arial"/>
                <a:cs typeface="Arial"/>
              </a:rPr>
              <a:t>с </a:t>
            </a:r>
            <a:r>
              <a:rPr sz="1050" b="1" spc="-5" dirty="0">
                <a:solidFill>
                  <a:srgbClr val="002060"/>
                </a:solidFill>
                <a:latin typeface="Arial"/>
                <a:cs typeface="Arial"/>
              </a:rPr>
              <a:t>индустриальными экспертами </a:t>
            </a:r>
            <a:r>
              <a:rPr sz="1050" b="1" spc="5" dirty="0">
                <a:solidFill>
                  <a:srgbClr val="002060"/>
                </a:solidFill>
                <a:latin typeface="Arial"/>
                <a:cs typeface="Arial"/>
              </a:rPr>
              <a:t>и</a:t>
            </a:r>
            <a:r>
              <a:rPr sz="105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02060"/>
                </a:solidFill>
                <a:latin typeface="Arial"/>
                <a:cs typeface="Arial"/>
              </a:rPr>
              <a:t>бизнес-</a:t>
            </a:r>
            <a:endParaRPr sz="105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050" b="1" spc="-5" dirty="0">
                <a:solidFill>
                  <a:srgbClr val="002060"/>
                </a:solidFill>
                <a:latin typeface="Arial"/>
                <a:cs typeface="Arial"/>
              </a:rPr>
              <a:t>лидерами</a:t>
            </a:r>
            <a:endParaRPr sz="105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22250">
              <a:lnSpc>
                <a:spcPct val="100000"/>
              </a:lnSpc>
              <a:spcBef>
                <a:spcPts val="515"/>
              </a:spcBef>
            </a:pPr>
            <a:r>
              <a:rPr sz="1200" b="1" spc="-5" dirty="0">
                <a:latin typeface="Arial"/>
                <a:cs typeface="Arial"/>
              </a:rPr>
              <a:t>6 </a:t>
            </a:r>
            <a:r>
              <a:rPr sz="1100" spc="-5" dirty="0">
                <a:latin typeface="Arial"/>
                <a:cs typeface="Arial"/>
              </a:rPr>
              <a:t>открытых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уроков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36"/>
          <p:cNvSpPr/>
          <p:nvPr/>
        </p:nvSpPr>
        <p:spPr>
          <a:xfrm>
            <a:off x="5924041" y="2683758"/>
            <a:ext cx="45720" cy="355600"/>
          </a:xfrm>
          <a:custGeom>
            <a:avLst/>
            <a:gdLst/>
            <a:ahLst/>
            <a:cxnLst/>
            <a:rect l="l" t="t" r="r" b="b"/>
            <a:pathLst>
              <a:path w="45720" h="355600">
                <a:moveTo>
                  <a:pt x="0" y="355091"/>
                </a:moveTo>
                <a:lnTo>
                  <a:pt x="45720" y="355091"/>
                </a:lnTo>
                <a:lnTo>
                  <a:pt x="45720" y="0"/>
                </a:lnTo>
                <a:lnTo>
                  <a:pt x="0" y="0"/>
                </a:lnTo>
                <a:lnTo>
                  <a:pt x="0" y="355091"/>
                </a:lnTo>
                <a:close/>
              </a:path>
            </a:pathLst>
          </a:custGeom>
          <a:ln w="2590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7"/>
          <p:cNvSpPr txBox="1"/>
          <p:nvPr/>
        </p:nvSpPr>
        <p:spPr>
          <a:xfrm>
            <a:off x="6008115" y="4506137"/>
            <a:ext cx="29044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585858"/>
                </a:solidFill>
                <a:latin typeface="Arial"/>
                <a:cs typeface="Arial"/>
              </a:rPr>
              <a:t>Регистрация на </a:t>
            </a:r>
            <a:r>
              <a:rPr sz="1100" dirty="0">
                <a:solidFill>
                  <a:srgbClr val="585858"/>
                </a:solidFill>
                <a:latin typeface="Arial"/>
                <a:cs typeface="Arial"/>
              </a:rPr>
              <a:t>портале</a:t>
            </a:r>
            <a:r>
              <a:rPr sz="1100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006FC0"/>
                </a:solidFill>
                <a:latin typeface="Arial"/>
                <a:cs typeface="Arial"/>
              </a:rPr>
              <a:t>proektoria.online.ru</a:t>
            </a:r>
            <a:endParaRPr sz="1050">
              <a:latin typeface="Arial"/>
              <a:cs typeface="Arial"/>
            </a:endParaRPr>
          </a:p>
        </p:txBody>
      </p:sp>
      <p:sp>
        <p:nvSpPr>
          <p:cNvPr id="34" name="object 7"/>
          <p:cNvSpPr/>
          <p:nvPr/>
        </p:nvSpPr>
        <p:spPr>
          <a:xfrm>
            <a:off x="3365010" y="1503570"/>
            <a:ext cx="5817108" cy="49545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0"/>
          <p:cNvSpPr txBox="1"/>
          <p:nvPr/>
        </p:nvSpPr>
        <p:spPr>
          <a:xfrm>
            <a:off x="2073564" y="5631160"/>
            <a:ext cx="1312545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585858"/>
                </a:solidFill>
                <a:latin typeface="Arial"/>
                <a:cs typeface="Arial"/>
              </a:rPr>
              <a:t>43 </a:t>
            </a:r>
            <a:r>
              <a:rPr sz="1200" spc="-5" dirty="0">
                <a:solidFill>
                  <a:srgbClr val="585858"/>
                </a:solidFill>
                <a:latin typeface="Arial"/>
                <a:cs typeface="Arial"/>
              </a:rPr>
              <a:t>субъекта  внедрили</a:t>
            </a:r>
            <a:r>
              <a:rPr sz="1200" spc="-7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85858"/>
                </a:solidFill>
                <a:latin typeface="Arial"/>
                <a:cs typeface="Arial"/>
              </a:rPr>
              <a:t>систему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2"/>
          <p:cNvSpPr txBox="1"/>
          <p:nvPr/>
        </p:nvSpPr>
        <p:spPr>
          <a:xfrm>
            <a:off x="702574" y="5687853"/>
            <a:ext cx="5803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585858"/>
                </a:solidFill>
                <a:latin typeface="Arial"/>
                <a:cs typeface="Arial"/>
              </a:rPr>
              <a:t>2019</a:t>
            </a:r>
            <a:r>
              <a:rPr sz="1400" b="1" spc="-9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85858"/>
                </a:solidFill>
                <a:latin typeface="Arial"/>
                <a:cs typeface="Arial"/>
              </a:rPr>
              <a:t>г.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48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3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s://rso.kuz-edu.ru/images/2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3"/>
          <a:stretch/>
        </p:blipFill>
        <p:spPr bwMode="auto">
          <a:xfrm>
            <a:off x="3608" y="1741638"/>
            <a:ext cx="9136785" cy="526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76126" y="575998"/>
            <a:ext cx="6623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Региональный проект</a:t>
            </a:r>
          </a:p>
        </p:txBody>
      </p:sp>
    </p:spTree>
    <p:extLst>
      <p:ext uri="{BB962C8B-B14F-4D97-AF65-F5344CB8AC3E}">
        <p14:creationId xmlns:p14="http://schemas.microsoft.com/office/powerpoint/2010/main" val="281315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376126" y="422109"/>
            <a:ext cx="662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utura PT Medium" pitchFamily="34" charset="-52"/>
              </a:rPr>
              <a:t>»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utura PT Medium" pitchFamily="34" charset="-52"/>
              </a:rPr>
              <a:t>«Учитель будущего»</a:t>
            </a:r>
            <a:endParaRPr lang="ru-RU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utura PT Medium" pitchFamily="34" charset="-52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235003" y="2636788"/>
            <a:ext cx="4521835" cy="317500"/>
          </a:xfrm>
          <a:custGeom>
            <a:avLst/>
            <a:gdLst/>
            <a:ahLst/>
            <a:cxnLst/>
            <a:rect l="l" t="t" r="r" b="b"/>
            <a:pathLst>
              <a:path w="4521835" h="317500">
                <a:moveTo>
                  <a:pt x="0" y="316991"/>
                </a:moveTo>
                <a:lnTo>
                  <a:pt x="4521708" y="316991"/>
                </a:lnTo>
                <a:lnTo>
                  <a:pt x="4521708" y="0"/>
                </a:lnTo>
                <a:lnTo>
                  <a:pt x="0" y="0"/>
                </a:lnTo>
                <a:lnTo>
                  <a:pt x="0" y="316991"/>
                </a:lnTo>
                <a:close/>
              </a:path>
            </a:pathLst>
          </a:custGeom>
          <a:solidFill>
            <a:srgbClr val="E2ECF5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235003" y="1790969"/>
            <a:ext cx="3644265" cy="330835"/>
          </a:xfrm>
          <a:custGeom>
            <a:avLst/>
            <a:gdLst/>
            <a:ahLst/>
            <a:cxnLst/>
            <a:rect l="l" t="t" r="r" b="b"/>
            <a:pathLst>
              <a:path w="3644265" h="330834">
                <a:moveTo>
                  <a:pt x="0" y="330708"/>
                </a:moveTo>
                <a:lnTo>
                  <a:pt x="3643884" y="330708"/>
                </a:lnTo>
                <a:lnTo>
                  <a:pt x="3643884" y="0"/>
                </a:lnTo>
                <a:lnTo>
                  <a:pt x="0" y="0"/>
                </a:lnTo>
                <a:lnTo>
                  <a:pt x="0" y="330708"/>
                </a:lnTo>
                <a:close/>
              </a:path>
            </a:pathLst>
          </a:custGeom>
          <a:solidFill>
            <a:srgbClr val="E9F6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 txBox="1"/>
          <p:nvPr/>
        </p:nvSpPr>
        <p:spPr>
          <a:xfrm>
            <a:off x="553993" y="1889946"/>
            <a:ext cx="36442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Профессиональный </a:t>
            </a:r>
            <a:r>
              <a:rPr sz="1200" b="1" dirty="0">
                <a:latin typeface="Arial"/>
                <a:cs typeface="Arial"/>
              </a:rPr>
              <a:t>рост и</a:t>
            </a:r>
            <a:r>
              <a:rPr sz="1200" b="1" spc="-5" dirty="0">
                <a:latin typeface="Arial"/>
                <a:cs typeface="Arial"/>
              </a:rPr>
              <a:t> самореализация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1"/>
          <p:cNvSpPr txBox="1"/>
          <p:nvPr/>
        </p:nvSpPr>
        <p:spPr>
          <a:xfrm>
            <a:off x="235003" y="3667013"/>
            <a:ext cx="2032000" cy="248145"/>
          </a:xfrm>
          <a:prstGeom prst="rect">
            <a:avLst/>
          </a:prstGeom>
          <a:solidFill>
            <a:srgbClr val="FFF6EB"/>
          </a:solidFill>
        </p:spPr>
        <p:txBody>
          <a:bodyPr vert="horz" wrap="square" lIns="0" tIns="62865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495"/>
              </a:spcBef>
            </a:pPr>
            <a:r>
              <a:rPr sz="1200" b="1" spc="-10" dirty="0">
                <a:latin typeface="Arial"/>
                <a:cs typeface="Arial"/>
              </a:rPr>
              <a:t>Сокращение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отчетности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3"/>
          <p:cNvSpPr txBox="1"/>
          <p:nvPr/>
        </p:nvSpPr>
        <p:spPr>
          <a:xfrm>
            <a:off x="553993" y="2756721"/>
            <a:ext cx="45218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Вовлечение </a:t>
            </a:r>
            <a:r>
              <a:rPr sz="1200" b="1" dirty="0">
                <a:latin typeface="Arial"/>
                <a:cs typeface="Arial"/>
              </a:rPr>
              <a:t>в </a:t>
            </a:r>
            <a:r>
              <a:rPr sz="1200" b="1" spc="-5" dirty="0">
                <a:latin typeface="Arial"/>
                <a:cs typeface="Arial"/>
              </a:rPr>
              <a:t>педагогическую деятельность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молодежи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301551" y="2973669"/>
            <a:ext cx="4803775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Внесение </a:t>
            </a:r>
            <a:r>
              <a:rPr sz="1200" spc="-5" dirty="0">
                <a:latin typeface="Arial"/>
                <a:cs typeface="Arial"/>
              </a:rPr>
              <a:t>изменений </a:t>
            </a:r>
            <a:r>
              <a:rPr sz="1200" dirty="0">
                <a:latin typeface="Arial"/>
                <a:cs typeface="Arial"/>
              </a:rPr>
              <a:t>в </a:t>
            </a:r>
            <a:r>
              <a:rPr sz="1200" spc="-5" dirty="0">
                <a:latin typeface="Arial"/>
                <a:cs typeface="Arial"/>
              </a:rPr>
              <a:t>законодательство, позволяющих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студентам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Arial"/>
                <a:cs typeface="Arial"/>
              </a:rPr>
              <a:t>преподавать </a:t>
            </a:r>
            <a:r>
              <a:rPr sz="1200" dirty="0">
                <a:latin typeface="Arial"/>
                <a:cs typeface="Arial"/>
              </a:rPr>
              <a:t>и </a:t>
            </a:r>
            <a:r>
              <a:rPr sz="1200" spc="-5" dirty="0">
                <a:latin typeface="Arial"/>
                <a:cs typeface="Arial"/>
              </a:rPr>
              <a:t>вести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кружки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7" name="object 24"/>
          <p:cNvSpPr txBox="1"/>
          <p:nvPr/>
        </p:nvSpPr>
        <p:spPr>
          <a:xfrm>
            <a:off x="269243" y="2155331"/>
            <a:ext cx="53257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Разработка профессиональных стандартов </a:t>
            </a:r>
            <a:r>
              <a:rPr sz="1200" b="1" spc="-5" dirty="0">
                <a:solidFill>
                  <a:srgbClr val="002060"/>
                </a:solidFill>
                <a:latin typeface="Arial"/>
                <a:cs typeface="Arial"/>
              </a:rPr>
              <a:t>«Учитель»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и</a:t>
            </a:r>
            <a:r>
              <a:rPr sz="1200" b="1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2060"/>
                </a:solidFill>
                <a:latin typeface="Arial"/>
                <a:cs typeface="Arial"/>
              </a:rPr>
              <a:t>«Воспитатель»</a:t>
            </a: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8" name="object 25"/>
          <p:cNvSpPr txBox="1"/>
          <p:nvPr/>
        </p:nvSpPr>
        <p:spPr>
          <a:xfrm>
            <a:off x="733992" y="4481336"/>
            <a:ext cx="24371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7018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Wingdings"/>
              <a:buChar char=""/>
              <a:tabLst>
                <a:tab pos="183515" algn="l"/>
              </a:tabLst>
            </a:pPr>
            <a:r>
              <a:rPr sz="1200" spc="-5" dirty="0">
                <a:latin typeface="Arial"/>
                <a:cs typeface="Arial"/>
              </a:rPr>
              <a:t>журнал</a:t>
            </a:r>
            <a:endParaRPr sz="1200" dirty="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183515" algn="l"/>
              </a:tabLst>
            </a:pPr>
            <a:r>
              <a:rPr sz="1200" spc="-5" dirty="0">
                <a:latin typeface="Arial"/>
                <a:cs typeface="Arial"/>
              </a:rPr>
              <a:t>дневник</a:t>
            </a:r>
            <a:endParaRPr sz="1200" dirty="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183515" algn="l"/>
              </a:tabLst>
            </a:pPr>
            <a:r>
              <a:rPr sz="1200" spc="-5" dirty="0">
                <a:latin typeface="Arial"/>
                <a:cs typeface="Arial"/>
              </a:rPr>
              <a:t>календарно-тематический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план</a:t>
            </a:r>
            <a:endParaRPr sz="1200" dirty="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Clr>
                <a:srgbClr val="000000"/>
              </a:buClr>
              <a:buFont typeface="Wingdings"/>
              <a:buChar char=""/>
              <a:tabLst>
                <a:tab pos="183515" algn="l"/>
              </a:tabLst>
            </a:pPr>
            <a:r>
              <a:rPr sz="1200" spc="-5" dirty="0">
                <a:latin typeface="Arial"/>
                <a:cs typeface="Arial"/>
              </a:rPr>
              <a:t>рабочая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программа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9" name="object 26"/>
          <p:cNvSpPr txBox="1"/>
          <p:nvPr/>
        </p:nvSpPr>
        <p:spPr>
          <a:xfrm>
            <a:off x="243335" y="3928886"/>
            <a:ext cx="5156835" cy="513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5080" indent="-12700">
              <a:lnSpc>
                <a:spcPct val="144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Подготовлены изменения </a:t>
            </a:r>
            <a:r>
              <a:rPr sz="1200" dirty="0">
                <a:latin typeface="Arial"/>
                <a:cs typeface="Arial"/>
              </a:rPr>
              <a:t>в </a:t>
            </a:r>
            <a:r>
              <a:rPr sz="1200" spc="-5" dirty="0">
                <a:latin typeface="Arial"/>
                <a:cs typeface="Arial"/>
              </a:rPr>
              <a:t>законодательство </a:t>
            </a:r>
            <a:r>
              <a:rPr sz="1200" dirty="0">
                <a:latin typeface="Arial"/>
                <a:cs typeface="Arial"/>
              </a:rPr>
              <a:t>о </a:t>
            </a:r>
            <a:r>
              <a:rPr sz="1200" spc="-5" dirty="0">
                <a:latin typeface="Arial"/>
                <a:cs typeface="Arial"/>
              </a:rPr>
              <a:t>сокращении отчетности  </a:t>
            </a:r>
            <a:r>
              <a:rPr sz="1200" dirty="0">
                <a:latin typeface="Arial"/>
                <a:cs typeface="Arial"/>
              </a:rPr>
              <a:t>Только:</a:t>
            </a:r>
          </a:p>
        </p:txBody>
      </p:sp>
      <p:sp>
        <p:nvSpPr>
          <p:cNvPr id="23" name="object 5"/>
          <p:cNvSpPr/>
          <p:nvPr/>
        </p:nvSpPr>
        <p:spPr>
          <a:xfrm>
            <a:off x="5687917" y="1711840"/>
            <a:ext cx="3241675" cy="4857757"/>
          </a:xfrm>
          <a:custGeom>
            <a:avLst/>
            <a:gdLst/>
            <a:ahLst/>
            <a:cxnLst/>
            <a:rect l="l" t="t" r="r" b="b"/>
            <a:pathLst>
              <a:path w="3241675" h="5143500">
                <a:moveTo>
                  <a:pt x="0" y="5143500"/>
                </a:moveTo>
                <a:lnTo>
                  <a:pt x="3241548" y="5143500"/>
                </a:lnTo>
                <a:lnTo>
                  <a:pt x="3241548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7"/>
          <p:cNvSpPr txBox="1"/>
          <p:nvPr/>
        </p:nvSpPr>
        <p:spPr>
          <a:xfrm>
            <a:off x="5913501" y="4140718"/>
            <a:ext cx="26511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Мониторинг</a:t>
            </a:r>
            <a:r>
              <a:rPr sz="1400" b="1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трудоустройства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5" name="object 18"/>
          <p:cNvSpPr txBox="1"/>
          <p:nvPr/>
        </p:nvSpPr>
        <p:spPr>
          <a:xfrm>
            <a:off x="5913501" y="4481329"/>
            <a:ext cx="2687955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55 % </a:t>
            </a:r>
            <a:r>
              <a:rPr sz="1400" b="1" spc="-10" dirty="0">
                <a:latin typeface="Arial"/>
                <a:cs typeface="Arial"/>
              </a:rPr>
              <a:t>выпускников </a:t>
            </a:r>
            <a:r>
              <a:rPr sz="1400" spc="-5" dirty="0">
                <a:latin typeface="Arial"/>
                <a:cs typeface="Arial"/>
              </a:rPr>
              <a:t>педагогических  направлений «идут» </a:t>
            </a:r>
            <a:r>
              <a:rPr sz="1400" dirty="0">
                <a:latin typeface="Arial"/>
                <a:cs typeface="Arial"/>
              </a:rPr>
              <a:t>в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школу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7" name="object 20"/>
          <p:cNvSpPr txBox="1"/>
          <p:nvPr/>
        </p:nvSpPr>
        <p:spPr>
          <a:xfrm>
            <a:off x="5868492" y="5268735"/>
            <a:ext cx="28448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244" marR="5080" indent="-431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«Образование </a:t>
            </a:r>
            <a:r>
              <a:rPr sz="1400" dirty="0">
                <a:latin typeface="Arial"/>
                <a:cs typeface="Arial"/>
              </a:rPr>
              <a:t>и </a:t>
            </a:r>
            <a:r>
              <a:rPr sz="1400" spc="-5" dirty="0">
                <a:latin typeface="Arial"/>
                <a:cs typeface="Arial"/>
              </a:rPr>
              <a:t>педагогические науки»  на </a:t>
            </a:r>
            <a:r>
              <a:rPr b="1" spc="-5" dirty="0">
                <a:latin typeface="Arial"/>
                <a:cs typeface="Arial"/>
              </a:rPr>
              <a:t>36-м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месте</a:t>
            </a:r>
            <a:endParaRPr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среди всех направлений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подготовки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8" name="object 21"/>
          <p:cNvSpPr txBox="1"/>
          <p:nvPr/>
        </p:nvSpPr>
        <p:spPr>
          <a:xfrm>
            <a:off x="6648449" y="1676752"/>
            <a:ext cx="2258330" cy="1256754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728980">
              <a:lnSpc>
                <a:spcPct val="100000"/>
              </a:lnSpc>
              <a:spcBef>
                <a:spcPts val="1600"/>
              </a:spcBef>
            </a:pP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endParaRPr sz="2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</a:pPr>
            <a:r>
              <a:rPr sz="1400" dirty="0">
                <a:latin typeface="Arial"/>
                <a:cs typeface="Arial"/>
              </a:rPr>
              <a:t>Примерно </a:t>
            </a:r>
            <a:r>
              <a:rPr b="1" spc="-5" dirty="0">
                <a:latin typeface="Arial"/>
                <a:cs typeface="Arial"/>
              </a:rPr>
              <a:t>39 %</a:t>
            </a:r>
            <a:r>
              <a:rPr b="1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педагогов  </a:t>
            </a:r>
            <a:r>
              <a:rPr sz="1400" dirty="0">
                <a:latin typeface="Arial"/>
                <a:cs typeface="Arial"/>
              </a:rPr>
              <a:t>старше</a:t>
            </a:r>
            <a:r>
              <a:rPr sz="140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50</a:t>
            </a:r>
            <a:r>
              <a:rPr sz="14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лет</a:t>
            </a:r>
            <a:endParaRPr sz="14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9" name="object 23"/>
          <p:cNvSpPr txBox="1"/>
          <p:nvPr/>
        </p:nvSpPr>
        <p:spPr>
          <a:xfrm>
            <a:off x="6026276" y="3139145"/>
            <a:ext cx="2763934" cy="7328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585858"/>
                </a:solidFill>
                <a:latin typeface="Arial"/>
                <a:cs typeface="Arial"/>
              </a:rPr>
              <a:t>Смоленская область </a:t>
            </a:r>
            <a:r>
              <a:rPr sz="1400" dirty="0">
                <a:solidFill>
                  <a:srgbClr val="585858"/>
                </a:solidFill>
                <a:latin typeface="Arial"/>
                <a:cs typeface="Arial"/>
              </a:rPr>
              <a:t>– </a:t>
            </a:r>
            <a:r>
              <a:rPr b="1" spc="-5" dirty="0">
                <a:solidFill>
                  <a:srgbClr val="585858"/>
                </a:solidFill>
                <a:latin typeface="Arial"/>
                <a:cs typeface="Arial"/>
              </a:rPr>
              <a:t>48,7</a:t>
            </a:r>
            <a:r>
              <a:rPr b="1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585858"/>
                </a:solidFill>
                <a:latin typeface="Arial"/>
                <a:cs typeface="Arial"/>
              </a:rPr>
              <a:t>%</a:t>
            </a:r>
            <a:endParaRPr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1400" dirty="0">
                <a:solidFill>
                  <a:srgbClr val="585858"/>
                </a:solidFill>
                <a:latin typeface="Arial"/>
                <a:cs typeface="Arial"/>
              </a:rPr>
              <a:t>Чеченская </a:t>
            </a:r>
            <a:r>
              <a:rPr sz="1400" spc="-5" dirty="0">
                <a:solidFill>
                  <a:srgbClr val="585858"/>
                </a:solidFill>
                <a:latin typeface="Arial"/>
                <a:cs typeface="Arial"/>
              </a:rPr>
              <a:t>Республика </a:t>
            </a:r>
            <a:r>
              <a:rPr sz="1400" dirty="0">
                <a:solidFill>
                  <a:srgbClr val="585858"/>
                </a:solidFill>
                <a:latin typeface="Arial"/>
                <a:cs typeface="Arial"/>
              </a:rPr>
              <a:t>–</a:t>
            </a:r>
            <a:r>
              <a:rPr sz="1400" spc="-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585858"/>
                </a:solidFill>
                <a:latin typeface="Arial"/>
                <a:cs typeface="Arial"/>
              </a:rPr>
              <a:t>16,2%</a:t>
            </a:r>
            <a:endParaRPr dirty="0">
              <a:latin typeface="Arial"/>
              <a:cs typeface="Arial"/>
            </a:endParaRPr>
          </a:p>
        </p:txBody>
      </p:sp>
      <p:sp>
        <p:nvSpPr>
          <p:cNvPr id="30" name="object 23"/>
          <p:cNvSpPr/>
          <p:nvPr/>
        </p:nvSpPr>
        <p:spPr>
          <a:xfrm>
            <a:off x="5765743" y="2121804"/>
            <a:ext cx="783913" cy="779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143721"/>
            <a:endParaRPr sz="2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8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rso.kuz-edu.ru/images/uchit_bud_cif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12053"/>
          <a:stretch/>
        </p:blipFill>
        <p:spPr bwMode="auto">
          <a:xfrm>
            <a:off x="11361" y="1711841"/>
            <a:ext cx="9144000" cy="51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76126" y="575998"/>
            <a:ext cx="6623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Региональный 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</a:t>
            </a:r>
          </a:p>
        </p:txBody>
      </p:sp>
    </p:spTree>
    <p:extLst>
      <p:ext uri="{BB962C8B-B14F-4D97-AF65-F5344CB8AC3E}">
        <p14:creationId xmlns:p14="http://schemas.microsoft.com/office/powerpoint/2010/main" val="41627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84800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1157" y="437498"/>
            <a:ext cx="6623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ОБОБЩЕННЫЙ ПОРТРЕТ ПЕДАГОГА ДОПОЛНИТЕЛЬНОГО ОБРАЗОВАНИЯ </a:t>
            </a:r>
            <a:r>
              <a:rPr lang="ru-RU" sz="2800" dirty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91786" y="1637053"/>
            <a:ext cx="559295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«...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это замужние женщины в возрасте от 30 до 50 лет, работающие в организациях дополнительного образования на основной должности «педагог дополнительного 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образования. </a:t>
            </a:r>
          </a:p>
          <a:p>
            <a:pPr algn="just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Три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четверти педагогов имеют педагогический стаж свыше 10 лет. </a:t>
            </a:r>
            <a:endParaRPr lang="ru-RU" sz="15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just"/>
            <a:r>
              <a:rPr lang="ru-RU" sz="15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Средний </a:t>
            </a:r>
            <a:r>
              <a:rPr lang="ru-RU" sz="1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показатель</a:t>
            </a:r>
            <a:r>
              <a:rPr 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общего </a:t>
            </a:r>
            <a:r>
              <a:rPr lang="ru-RU" sz="1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педагогического стажа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составляет 17.7 года, а средний показатель стажа в качестве педагога дополнительного образования – 13.4 года. Большинство педагогов дополнительного образования аттестованы на высшую (36.3%) или первую (34.2%) квалификационную категории. </a:t>
            </a:r>
            <a:endParaRPr lang="ru-RU" sz="15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just"/>
            <a:r>
              <a:rPr lang="ru-RU" sz="1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Основными формами профессионального развития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педагогов стали традиционные курсы повышения квалификации, осуществляемые в очной, заочной и дистанционной формах в региональных институтах повышения квалификации. </a:t>
            </a:r>
            <a:endParaRPr lang="ru-RU" sz="15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just"/>
            <a:r>
              <a:rPr lang="ru-RU" sz="1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Основными препятствиями профессионального развития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педагогов являются отсутствие внешнего стимула, финансовых средств, сил и времени для прохождения курсов. </a:t>
            </a:r>
            <a:endParaRPr lang="ru-RU" sz="15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just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Среди </a:t>
            </a:r>
            <a:r>
              <a:rPr lang="ru-RU" sz="1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мотивов профессиональной деятельности</a:t>
            </a:r>
            <a:r>
              <a:rPr lang="ru-RU" sz="1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для педагогов дополнительного образования неизменно ведущее место занимает мотив творческой самореализации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 t="12537" r="27926" b="6849"/>
          <a:stretch/>
        </p:blipFill>
        <p:spPr bwMode="auto">
          <a:xfrm>
            <a:off x="499730" y="1739436"/>
            <a:ext cx="2665009" cy="3753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5412" y="5730481"/>
            <a:ext cx="31433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Информационный </a:t>
            </a:r>
          </a:p>
          <a:p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бюллетень Национального исследовательского университета </a:t>
            </a:r>
            <a:b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Высшая 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школа экономики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" y="374167"/>
            <a:ext cx="9144000" cy="64838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" y="1654686"/>
            <a:ext cx="9140392" cy="49708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4" y="225800"/>
            <a:ext cx="1708150" cy="122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76126" y="1711841"/>
            <a:ext cx="6779235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22127" t="24640" r="25762" b="26141"/>
          <a:stretch/>
        </p:blipFill>
        <p:spPr bwMode="auto">
          <a:xfrm>
            <a:off x="776176" y="1711841"/>
            <a:ext cx="8016949" cy="445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9489" y="1818167"/>
            <a:ext cx="854075" cy="20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24222" y="98944"/>
            <a:ext cx="6379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Педагоги организаций дополнительного образования: изменения в условиях труда,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профессиональном </a:t>
            </a:r>
            <a:r>
              <a:rPr lang="ru-RU" dirty="0"/>
              <a:t>развитии </a:t>
            </a:r>
            <a:r>
              <a:rPr lang="ru-RU" dirty="0" smtClean="0"/>
              <a:t>и мотивациях</a:t>
            </a:r>
          </a:p>
          <a:p>
            <a:pPr algn="r"/>
            <a:r>
              <a:rPr lang="ru-RU" dirty="0"/>
              <a:t>Национальный исследовательский университет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«Высшая </a:t>
            </a:r>
            <a:r>
              <a:rPr lang="ru-RU" dirty="0"/>
              <a:t>школа экономики», 2018</a:t>
            </a:r>
          </a:p>
        </p:txBody>
      </p:sp>
    </p:spTree>
    <p:extLst>
      <p:ext uri="{BB962C8B-B14F-4D97-AF65-F5344CB8AC3E}">
        <p14:creationId xmlns:p14="http://schemas.microsoft.com/office/powerpoint/2010/main" val="19764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1356</TotalTime>
  <Words>1016</Words>
  <Application>Microsoft Office PowerPoint</Application>
  <PresentationFormat>Экран (4:3)</PresentationFormat>
  <Paragraphs>163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КОНКУРСЫ  ПРОФЕССИОНАЛЬНОГО МАСТЕРСТВА  КАК СРЕДСТВО ПОВЫШЕНИЯ КВАЛИФИКАЦИИ ПЕДАГОГОВ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Треки профессионального роста</vt:lpstr>
      <vt:lpstr>Профессионализм, треки и инструменты оценки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63</cp:revision>
  <dcterms:created xsi:type="dcterms:W3CDTF">2018-10-26T05:26:07Z</dcterms:created>
  <dcterms:modified xsi:type="dcterms:W3CDTF">2019-09-26T03:29:01Z</dcterms:modified>
</cp:coreProperties>
</file>